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0" r:id="rId2"/>
    <p:sldId id="272" r:id="rId3"/>
    <p:sldId id="289" r:id="rId4"/>
    <p:sldId id="290" r:id="rId5"/>
    <p:sldId id="291" r:id="rId6"/>
    <p:sldId id="281" r:id="rId7"/>
    <p:sldId id="292" r:id="rId8"/>
    <p:sldId id="293" r:id="rId9"/>
    <p:sldId id="29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6" d="100"/>
          <a:sy n="106" d="100"/>
        </p:scale>
        <p:origin x="-1146" y="-96"/>
      </p:cViewPr>
      <p:guideLst>
        <p:guide orient="horz" pos="2160"/>
        <p:guide pos="2865"/>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4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F331-0C1C-4CD9-9CD6-619E9311019A}" type="datetimeFigureOut">
              <a:rPr lang="ru-RU" smtClean="0"/>
              <a:pPr/>
              <a:t>18.03.2025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EED830-A7F6-4552-9582-B529B064F6B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5293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2504"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4296" y="1600200"/>
            <a:ext cx="4032504"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1"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3530790C-AEEC-4F82-9CB4-7A207CDFF8CB}"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4D1E2E-1A19-4AA2-8830-FEC8786E632F}" type="slidenum">
              <a:rPr lang="ru-RU" smtClean="0"/>
              <a:pPr/>
              <a:t>‹#›</a:t>
            </a:fld>
            <a:endParaRPr lang="ru-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1026" name="Заголовок 1025"/>
          <p:cNvSpPr>
            <a:spLocks noGrp="1"/>
          </p:cNvSpPr>
          <p:nvPr>
            <p:ph type="title"/>
          </p:nvPr>
        </p:nvSpPr>
        <p:spPr>
          <a:xfrm>
            <a:off x="457200" y="274638"/>
            <a:ext cx="8229600" cy="1143000"/>
          </a:xfrm>
          <a:prstGeom prst="rect">
            <a:avLst/>
          </a:prstGeom>
          <a:noFill/>
          <a:ln w="9525">
            <a:noFill/>
          </a:ln>
        </p:spPr>
        <p:txBody>
          <a:bodyPr anchor="ctr" anchorCtr="0"/>
          <a:lstStyle/>
          <a:p>
            <a:pPr lvl="0"/>
            <a:r>
              <a:t>Click to edit Master title style</a:t>
            </a:r>
          </a:p>
        </p:txBody>
      </p:sp>
      <p:sp>
        <p:nvSpPr>
          <p:cNvPr id="1027" name="Замещающий текст 1026"/>
          <p:cNvSpPr>
            <a:spLocks noGrp="1"/>
          </p:cNvSpPr>
          <p:nvPr>
            <p:ph type="body" idx="1"/>
          </p:nvPr>
        </p:nvSpPr>
        <p:spPr>
          <a:xfrm>
            <a:off x="457200" y="1600200"/>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Замещающая дата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fld id="{3530790C-AEEC-4F82-9CB4-7A207CDFF8CB}" type="datetimeFigureOut">
              <a:rPr lang="ru-RU" smtClean="0"/>
              <a:pPr/>
              <a:t>18.03.2025</a:t>
            </a:fld>
            <a:endParaRPr lang="ru-RU"/>
          </a:p>
        </p:txBody>
      </p:sp>
      <p:sp>
        <p:nvSpPr>
          <p:cNvPr id="1029" name="Замещающий нижний колонтитул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ru-RU"/>
          </a:p>
        </p:txBody>
      </p:sp>
      <p:sp>
        <p:nvSpPr>
          <p:cNvPr id="1030" name="Замещающий номер слайда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044D1E2E-1A19-4AA2-8830-FEC8786E632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425" y="304800"/>
            <a:ext cx="8542655" cy="699135"/>
          </a:xfrm>
        </p:spPr>
        <p:txBody>
          <a:bodyPr/>
          <a:lstStyle/>
          <a:p>
            <a:r>
              <a:rPr lang="ru-RU" altLang="en-US" sz="1400" b="1">
                <a:solidFill>
                  <a:schemeClr val="accent6">
                    <a:lumMod val="50000"/>
                  </a:schemeClr>
                </a:solidFill>
                <a:latin typeface="Georgia" panose="02040502050405020303" charset="0"/>
                <a:cs typeface="Georgia" panose="02040502050405020303" charset="0"/>
              </a:rPr>
              <a:t>Государственное бюджетное специализированное учреждение социального обслуживания «Областной реабилитационный центр  для детей- инвалидов «Надежда»</a:t>
            </a:r>
          </a:p>
        </p:txBody>
      </p:sp>
      <p:sp>
        <p:nvSpPr>
          <p:cNvPr id="3" name="Замещающий текст 2"/>
          <p:cNvSpPr>
            <a:spLocks noGrp="1"/>
          </p:cNvSpPr>
          <p:nvPr>
            <p:ph type="body" idx="2"/>
          </p:nvPr>
        </p:nvSpPr>
        <p:spPr>
          <a:xfrm>
            <a:off x="-36195" y="2493010"/>
            <a:ext cx="4654550" cy="3135630"/>
          </a:xfrm>
        </p:spPr>
        <p:txBody>
          <a:bodyPr/>
          <a:lstStyle/>
          <a:p>
            <a:pPr marL="635" indent="0" algn="ctr">
              <a:buNone/>
            </a:pPr>
            <a:r>
              <a:rPr lang="ru-RU" altLang="en-US" sz="3600" dirty="0" smtClean="0">
                <a:ln w="22225">
                  <a:solidFill>
                    <a:schemeClr val="accent2"/>
                  </a:solidFill>
                  <a:prstDash val="solid"/>
                </a:ln>
                <a:solidFill>
                  <a:schemeClr val="accent2">
                    <a:lumMod val="40000"/>
                    <a:lumOff val="60000"/>
                  </a:schemeClr>
                </a:solidFill>
                <a:effectLst/>
                <a:latin typeface="Georgia" panose="02040502050405020303" charset="0"/>
                <a:cs typeface="Georgia" panose="02040502050405020303" charset="0"/>
                <a:sym typeface="+mn-ea"/>
              </a:rPr>
              <a:t>Мама  может всё или</a:t>
            </a:r>
            <a:endParaRPr lang="ru-RU" altLang="en-US" sz="3600" dirty="0" smtClean="0">
              <a:ln w="22225">
                <a:solidFill>
                  <a:schemeClr val="accent2"/>
                </a:solidFill>
                <a:prstDash val="solid"/>
              </a:ln>
              <a:solidFill>
                <a:schemeClr val="accent2">
                  <a:lumMod val="40000"/>
                  <a:lumOff val="60000"/>
                </a:schemeClr>
              </a:solidFill>
              <a:effectLst/>
              <a:latin typeface="Georgia" panose="02040502050405020303" charset="0"/>
              <a:cs typeface="Georgia" panose="02040502050405020303" charset="0"/>
            </a:endParaRPr>
          </a:p>
          <a:p>
            <a:pPr marL="635" indent="0" algn="ctr">
              <a:buNone/>
            </a:pPr>
            <a:r>
              <a:rPr lang="ru-RU" altLang="en-US" sz="3600" dirty="0">
                <a:ln w="22225">
                  <a:solidFill>
                    <a:schemeClr val="accent2"/>
                  </a:solidFill>
                  <a:prstDash val="solid"/>
                </a:ln>
                <a:solidFill>
                  <a:schemeClr val="accent2">
                    <a:lumMod val="40000"/>
                    <a:lumOff val="60000"/>
                  </a:schemeClr>
                </a:solidFill>
                <a:effectLst/>
                <a:latin typeface="Georgia" panose="02040502050405020303" charset="0"/>
                <a:cs typeface="Georgia" panose="02040502050405020303" charset="0"/>
                <a:sym typeface="+mn-ea"/>
              </a:rPr>
              <a:t>р</a:t>
            </a:r>
            <a:r>
              <a:rPr lang="ru-RU" altLang="en-US" sz="3600" dirty="0" smtClean="0">
                <a:ln w="22225">
                  <a:solidFill>
                    <a:schemeClr val="accent2"/>
                  </a:solidFill>
                  <a:prstDash val="solid"/>
                </a:ln>
                <a:solidFill>
                  <a:schemeClr val="accent2">
                    <a:lumMod val="40000"/>
                    <a:lumOff val="60000"/>
                  </a:schemeClr>
                </a:solidFill>
                <a:effectLst/>
                <a:latin typeface="Georgia" panose="02040502050405020303" charset="0"/>
                <a:cs typeface="Georgia" panose="02040502050405020303" charset="0"/>
                <a:sym typeface="+mn-ea"/>
              </a:rPr>
              <a:t>ечевые игры </a:t>
            </a:r>
          </a:p>
          <a:p>
            <a:pPr marL="635" indent="0" algn="ctr">
              <a:buNone/>
            </a:pPr>
            <a:r>
              <a:rPr lang="ru-RU" altLang="en-US" sz="3600" dirty="0" smtClean="0">
                <a:ln w="22225">
                  <a:solidFill>
                    <a:schemeClr val="accent2"/>
                  </a:solidFill>
                  <a:prstDash val="solid"/>
                </a:ln>
                <a:solidFill>
                  <a:schemeClr val="accent2">
                    <a:lumMod val="40000"/>
                    <a:lumOff val="60000"/>
                  </a:schemeClr>
                </a:solidFill>
                <a:effectLst/>
                <a:latin typeface="Georgia" panose="02040502050405020303" charset="0"/>
                <a:cs typeface="Georgia" panose="02040502050405020303" charset="0"/>
                <a:sym typeface="+mn-ea"/>
              </a:rPr>
              <a:t>на кухне</a:t>
            </a:r>
          </a:p>
        </p:txBody>
      </p:sp>
      <p:sp>
        <p:nvSpPr>
          <p:cNvPr id="6" name="Замещающее содержимое 5"/>
          <p:cNvSpPr>
            <a:spLocks noGrp="1"/>
          </p:cNvSpPr>
          <p:nvPr>
            <p:ph sz="half" idx="1"/>
          </p:nvPr>
        </p:nvSpPr>
        <p:spPr>
          <a:xfrm>
            <a:off x="3204210" y="5949315"/>
            <a:ext cx="5775960" cy="603885"/>
          </a:xfrm>
        </p:spPr>
        <p:txBody>
          <a:bodyPr/>
          <a:lstStyle/>
          <a:p>
            <a:pPr marL="0" indent="0" algn="l">
              <a:buNone/>
            </a:pPr>
            <a:r>
              <a:rPr lang="ru-RU" altLang="en-US" sz="1600" b="1" dirty="0" smtClean="0">
                <a:solidFill>
                  <a:schemeClr val="accent6">
                    <a:lumMod val="50000"/>
                  </a:schemeClr>
                </a:solidFill>
                <a:latin typeface="Georgia" panose="02040502050405020303" charset="0"/>
                <a:cs typeface="Georgia" panose="02040502050405020303" charset="0"/>
                <a:sym typeface="+mn-ea"/>
              </a:rPr>
              <a:t>Тарасова Наталья Борисовна </a:t>
            </a:r>
            <a:endParaRPr lang="ru-RU" altLang="en-US" sz="1600" b="1" dirty="0" smtClean="0">
              <a:solidFill>
                <a:schemeClr val="accent6">
                  <a:lumMod val="50000"/>
                </a:schemeClr>
              </a:solidFill>
              <a:latin typeface="Georgia" panose="02040502050405020303" charset="0"/>
              <a:cs typeface="Georgia" panose="02040502050405020303" charset="0"/>
            </a:endParaRPr>
          </a:p>
          <a:p>
            <a:pPr marL="0" indent="0" algn="l">
              <a:buNone/>
            </a:pPr>
            <a:r>
              <a:rPr lang="ru-RU" altLang="en-US" sz="1600" b="1" dirty="0" smtClean="0">
                <a:solidFill>
                  <a:schemeClr val="accent6">
                    <a:lumMod val="50000"/>
                  </a:schemeClr>
                </a:solidFill>
                <a:latin typeface="Georgia" panose="02040502050405020303" charset="0"/>
                <a:cs typeface="Georgia" panose="02040502050405020303" charset="0"/>
                <a:sym typeface="+mn-ea"/>
              </a:rPr>
              <a:t>Воспитатель 1 квалифицированной категории</a:t>
            </a:r>
            <a:endParaRPr lang="ru-RU" altLang="en-US" sz="1600" b="1" dirty="0">
              <a:solidFill>
                <a:schemeClr val="accent6">
                  <a:lumMod val="50000"/>
                </a:schemeClr>
              </a:solidFill>
              <a:latin typeface="Georgia" panose="02040502050405020303" charset="0"/>
              <a:cs typeface="Georgia" panose="02040502050405020303" charset="0"/>
            </a:endParaRPr>
          </a:p>
          <a:p>
            <a:endParaRPr lang="ru-RU" altLang="en-US" sz="1600" b="1" dirty="0">
              <a:solidFill>
                <a:schemeClr val="accent6">
                  <a:lumMod val="50000"/>
                </a:schemeClr>
              </a:solidFill>
              <a:latin typeface="Georgia" panose="02040502050405020303" charset="0"/>
              <a:cs typeface="Georgia" panose="02040502050405020303"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01955"/>
            <a:ext cx="8229600" cy="1449070"/>
          </a:xfrm>
        </p:spPr>
        <p:txBody>
          <a:bodyPr/>
          <a:lstStyle/>
          <a:p>
            <a:r>
              <a:rPr lang="ru-RU" altLang="en-US" sz="1800" b="1">
                <a:solidFill>
                  <a:schemeClr val="accent2"/>
                </a:solidFill>
                <a:latin typeface="Georgia" panose="02040502050405020303" charset="0"/>
                <a:cs typeface="Georgia" panose="02040502050405020303" charset="0"/>
              </a:rPr>
              <a:t>Время на кухне может стать уникальной возможностью провести несколько драгоценных часов с детьми перед тем, как все соберутся к ужину и разойдутся для домашних занятий. </a:t>
            </a:r>
            <a:br>
              <a:rPr lang="ru-RU" altLang="en-US" sz="1800" b="1">
                <a:solidFill>
                  <a:schemeClr val="accent2"/>
                </a:solidFill>
                <a:latin typeface="Georgia" panose="02040502050405020303" charset="0"/>
                <a:cs typeface="Georgia" panose="02040502050405020303" charset="0"/>
              </a:rPr>
            </a:br>
            <a:r>
              <a:rPr lang="ru-RU" altLang="en-US" sz="1800" b="1">
                <a:solidFill>
                  <a:schemeClr val="accent2"/>
                </a:solidFill>
                <a:latin typeface="Georgia" panose="02040502050405020303" charset="0"/>
                <a:cs typeface="Georgia" panose="02040502050405020303" charset="0"/>
              </a:rPr>
              <a:t>Можно провести массу игр и игровых упражнений. </a:t>
            </a:r>
            <a:br>
              <a:rPr lang="ru-RU" altLang="en-US" sz="1800" b="1">
                <a:solidFill>
                  <a:schemeClr val="accent2"/>
                </a:solidFill>
                <a:latin typeface="Georgia" panose="02040502050405020303" charset="0"/>
                <a:cs typeface="Georgia" panose="02040502050405020303" charset="0"/>
              </a:rPr>
            </a:br>
            <a:r>
              <a:rPr lang="ru-RU" altLang="en-US" sz="1800" b="1">
                <a:solidFill>
                  <a:schemeClr val="accent2"/>
                </a:solidFill>
                <a:latin typeface="Georgia" panose="02040502050405020303" charset="0"/>
                <a:cs typeface="Georgia" panose="02040502050405020303" charset="0"/>
              </a:rPr>
              <a:t>Все виды деятельности подойдут для ваших детей.</a:t>
            </a:r>
          </a:p>
        </p:txBody>
      </p:sp>
      <p:sp>
        <p:nvSpPr>
          <p:cNvPr id="7" name="Замещающее содержимое 6"/>
          <p:cNvSpPr>
            <a:spLocks noGrp="1"/>
          </p:cNvSpPr>
          <p:nvPr>
            <p:ph sz="half" idx="2"/>
          </p:nvPr>
        </p:nvSpPr>
        <p:spPr>
          <a:xfrm>
            <a:off x="1187450" y="1557020"/>
            <a:ext cx="7148195" cy="4526280"/>
          </a:xfrm>
        </p:spPr>
        <p:txBody>
          <a:bodyPr/>
          <a:lstStyle/>
          <a:p>
            <a:pPr marL="0" indent="0" algn="ctr">
              <a:buNone/>
            </a:pPr>
            <a:endParaRPr lang="ru-RU" altLang="en-US">
              <a:solidFill>
                <a:schemeClr val="accent6">
                  <a:lumMod val="60000"/>
                  <a:lumOff val="40000"/>
                </a:schemeClr>
              </a:solidFill>
              <a:latin typeface="Georgia" panose="02040502050405020303" charset="0"/>
              <a:cs typeface="Georgia" panose="02040502050405020303" charset="0"/>
            </a:endParaRPr>
          </a:p>
          <a:p>
            <a:pPr marL="0" indent="0" algn="ctr">
              <a:buNone/>
            </a:pPr>
            <a:r>
              <a:rPr lang="ru-RU" altLang="en-US" b="1" i="1">
                <a:solidFill>
                  <a:schemeClr val="accent6">
                    <a:lumMod val="60000"/>
                    <a:lumOff val="40000"/>
                  </a:schemeClr>
                </a:solidFill>
                <a:latin typeface="Georgia" panose="02040502050405020303" charset="0"/>
                <a:cs typeface="Georgia" panose="02040502050405020303" charset="0"/>
              </a:rPr>
              <a:t>Почему кухня?</a:t>
            </a:r>
          </a:p>
          <a:p>
            <a:pPr algn="l">
              <a:buFont typeface="Wingdings" panose="05000000000000000000" charset="0"/>
              <a:buChar char="ü"/>
            </a:pPr>
            <a:r>
              <a:rPr lang="ru-RU" altLang="en-US" sz="2400">
                <a:solidFill>
                  <a:schemeClr val="accent6">
                    <a:lumMod val="60000"/>
                    <a:lumOff val="40000"/>
                  </a:schemeClr>
                </a:solidFill>
                <a:latin typeface="Georgia" panose="02040502050405020303" charset="0"/>
                <a:cs typeface="Georgia" panose="02040502050405020303" charset="0"/>
              </a:rPr>
              <a:t>Мама проводит на кухне значительную часть свободного времени;</a:t>
            </a:r>
          </a:p>
          <a:p>
            <a:pPr algn="l">
              <a:buFont typeface="Wingdings" panose="05000000000000000000" charset="0"/>
              <a:buChar char="ü"/>
            </a:pPr>
            <a:r>
              <a:rPr lang="ru-RU" altLang="en-US" sz="2400">
                <a:solidFill>
                  <a:schemeClr val="accent6">
                    <a:lumMod val="60000"/>
                    <a:lumOff val="40000"/>
                  </a:schemeClr>
                </a:solidFill>
                <a:latin typeface="Georgia" panose="02040502050405020303" charset="0"/>
                <a:cs typeface="Georgia" panose="02040502050405020303" charset="0"/>
              </a:rPr>
              <a:t>Польза для ребенка:</a:t>
            </a:r>
          </a:p>
          <a:p>
            <a:pPr algn="l">
              <a:buFont typeface="Arial" panose="020B0604020202020204" pitchFamily="34" charset="0"/>
              <a:buChar char="•"/>
            </a:pPr>
            <a:r>
              <a:rPr lang="ru-RU" altLang="en-US" sz="2400">
                <a:solidFill>
                  <a:schemeClr val="accent6">
                    <a:lumMod val="60000"/>
                    <a:lumOff val="40000"/>
                  </a:schemeClr>
                </a:solidFill>
                <a:latin typeface="Georgia" panose="02040502050405020303" charset="0"/>
                <a:cs typeface="Georgia" panose="02040502050405020303" charset="0"/>
              </a:rPr>
              <a:t>научим терпению, важным домашним делам;</a:t>
            </a:r>
          </a:p>
          <a:p>
            <a:pPr algn="l">
              <a:buFont typeface="Arial" panose="020B0604020202020204" pitchFamily="34" charset="0"/>
              <a:buChar char="•"/>
            </a:pPr>
            <a:r>
              <a:rPr lang="ru-RU" altLang="en-US" sz="2400">
                <a:solidFill>
                  <a:schemeClr val="accent6">
                    <a:lumMod val="60000"/>
                    <a:lumOff val="40000"/>
                  </a:schemeClr>
                </a:solidFill>
                <a:latin typeface="Georgia" panose="02040502050405020303" charset="0"/>
                <a:cs typeface="Georgia" panose="02040502050405020303" charset="0"/>
              </a:rPr>
              <a:t>покажем, как заботиться о близких;</a:t>
            </a:r>
          </a:p>
          <a:p>
            <a:pPr algn="l">
              <a:buFont typeface="Arial" panose="020B0604020202020204" pitchFamily="34" charset="0"/>
              <a:buChar char="•"/>
            </a:pPr>
            <a:r>
              <a:rPr lang="ru-RU" altLang="en-US" sz="2400">
                <a:solidFill>
                  <a:schemeClr val="accent6">
                    <a:lumMod val="60000"/>
                    <a:lumOff val="40000"/>
                  </a:schemeClr>
                </a:solidFill>
                <a:latin typeface="Georgia" panose="02040502050405020303" charset="0"/>
                <a:cs typeface="Georgia" panose="02040502050405020303" charset="0"/>
              </a:rPr>
              <a:t>обучение проходит в естественной форме, оно практическое.</a:t>
            </a:r>
          </a:p>
          <a:p>
            <a:pPr algn="l">
              <a:buFont typeface="Wingdings" panose="05000000000000000000" charset="0"/>
              <a:buChar char="ü"/>
            </a:pPr>
            <a:r>
              <a:rPr lang="ru-RU" altLang="en-US" sz="2400">
                <a:solidFill>
                  <a:schemeClr val="accent6">
                    <a:lumMod val="60000"/>
                    <a:lumOff val="40000"/>
                  </a:schemeClr>
                </a:solidFill>
                <a:latin typeface="Georgia" panose="02040502050405020303" charset="0"/>
                <a:cs typeface="Georgia" panose="02040502050405020303" charset="0"/>
              </a:rPr>
              <a:t>Не придется откладывать общение на «потом».</a:t>
            </a:r>
          </a:p>
          <a:p>
            <a:pPr algn="l">
              <a:buFont typeface="Arial" panose="020B0604020202020204" pitchFamily="34" charset="0"/>
              <a:buChar char="•"/>
            </a:pPr>
            <a:endParaRPr lang="ru-RU" altLang="en-US" sz="2000">
              <a:solidFill>
                <a:schemeClr val="accent6">
                  <a:lumMod val="60000"/>
                  <a:lumOff val="40000"/>
                </a:schemeClr>
              </a:solidFill>
              <a:latin typeface="Georgia" panose="02040502050405020303" charset="0"/>
              <a:cs typeface="Georgia" panose="02040502050405020303" charset="0"/>
            </a:endParaRPr>
          </a:p>
          <a:p>
            <a:pPr algn="l">
              <a:buFont typeface="Wingdings" panose="05000000000000000000" charset="0"/>
              <a:buChar char="ü"/>
            </a:pPr>
            <a:endParaRPr lang="ru-RU" altLang="en-US" sz="2000">
              <a:solidFill>
                <a:schemeClr val="accent6">
                  <a:lumMod val="60000"/>
                  <a:lumOff val="40000"/>
                </a:schemeClr>
              </a:solidFill>
              <a:latin typeface="Georgia" panose="02040502050405020303" charset="0"/>
              <a:cs typeface="Georgia" panose="02040502050405020303"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t="18947" b="10961"/>
          <a:stretch>
            <a:fillRect/>
          </a:stretch>
        </p:blipFill>
        <p:spPr>
          <a:xfrm>
            <a:off x="214282" y="642918"/>
            <a:ext cx="1985010" cy="2473960"/>
          </a:xfrm>
          <a:prstGeom prst="rect">
            <a:avLst/>
          </a:prstGeom>
          <a:ln w="38100">
            <a:solidFill>
              <a:schemeClr val="accent3"/>
            </a:solidFill>
          </a:ln>
          <a:effectLst>
            <a:softEdge rad="12700"/>
          </a:effectLst>
        </p:spPr>
      </p:pic>
      <p:pic>
        <p:nvPicPr>
          <p:cNvPr id="8" name="Рисунок 4"/>
          <p:cNvPicPr>
            <a:picLocks noGrp="1" noChangeAspect="1"/>
          </p:cNvPicPr>
          <p:nvPr>
            <p:ph sz="half" idx="2"/>
          </p:nvPr>
        </p:nvPicPr>
        <p:blipFill>
          <a:blip r:embed="rId3">
            <a:extLst>
              <a:ext uri="{28A0092B-C50C-407E-A947-70E740481C1C}">
                <a14:useLocalDpi xmlns:a14="http://schemas.microsoft.com/office/drawing/2010/main" xmlns="" val="0"/>
              </a:ext>
            </a:extLst>
          </a:blip>
          <a:srcRect t="4008" r="1066" b="13049"/>
          <a:stretch>
            <a:fillRect/>
          </a:stretch>
        </p:blipFill>
        <p:spPr>
          <a:xfrm>
            <a:off x="6643702" y="3286124"/>
            <a:ext cx="2276475" cy="3394075"/>
          </a:xfrm>
          <a:prstGeom prst="rect">
            <a:avLst/>
          </a:prstGeom>
          <a:ln w="38100">
            <a:solidFill>
              <a:schemeClr val="accent3"/>
            </a:solidFill>
          </a:ln>
          <a:effectLst/>
        </p:spPr>
      </p:pic>
      <p:sp>
        <p:nvSpPr>
          <p:cNvPr id="10" name="Текстовое поле 9"/>
          <p:cNvSpPr txBox="1"/>
          <p:nvPr/>
        </p:nvSpPr>
        <p:spPr>
          <a:xfrm>
            <a:off x="2500298" y="357166"/>
            <a:ext cx="6500858" cy="3166110"/>
          </a:xfrm>
          <a:prstGeom prst="rect">
            <a:avLst/>
          </a:prstGeom>
          <a:noFill/>
        </p:spPr>
        <p:txBody>
          <a:bodyPr wrap="square" rtlCol="0">
            <a:noAutofit/>
          </a:bodyPr>
          <a:lstStyle/>
          <a:p>
            <a:pPr indent="0" algn="l">
              <a:buFont typeface="Wingdings" panose="05000000000000000000" charset="0"/>
              <a:buNone/>
            </a:pPr>
            <a:r>
              <a:rPr lang="ru-RU" altLang="en-US" sz="1400" b="1" u="sng" dirty="0">
                <a:solidFill>
                  <a:schemeClr val="accent3">
                    <a:lumMod val="75000"/>
                  </a:schemeClr>
                </a:solidFill>
                <a:latin typeface="Georgia" panose="02040502050405020303" charset="0"/>
                <a:cs typeface="Georgia" panose="02040502050405020303" charset="0"/>
              </a:rPr>
              <a:t>« Подбери чайнику крышку»</a:t>
            </a:r>
            <a:br>
              <a:rPr lang="ru-RU" altLang="en-US" sz="1400" b="1" u="sng" dirty="0">
                <a:solidFill>
                  <a:schemeClr val="accent3">
                    <a:lumMod val="75000"/>
                  </a:schemeClr>
                </a:solidFill>
                <a:latin typeface="Georgia" panose="02040502050405020303" charset="0"/>
                <a:cs typeface="Georgia" panose="02040502050405020303" charset="0"/>
              </a:rPr>
            </a:br>
            <a:r>
              <a:rPr lang="ru-RU" altLang="en-US" sz="1400" dirty="0">
                <a:solidFill>
                  <a:schemeClr val="accent3">
                    <a:lumMod val="75000"/>
                  </a:schemeClr>
                </a:solidFill>
                <a:latin typeface="Georgia" panose="02040502050405020303" charset="0"/>
                <a:cs typeface="Georgia" panose="02040502050405020303" charset="0"/>
              </a:rPr>
              <a:t>Снимите  крышки и все перепутайте, пусть ребенок подберет для каждой посуды свою крышку. </a:t>
            </a:r>
          </a:p>
          <a:p>
            <a:pPr indent="0" algn="l">
              <a:buFont typeface="Wingdings" panose="05000000000000000000" charset="0"/>
              <a:buNone/>
            </a:pPr>
            <a:r>
              <a:rPr lang="ru-RU" altLang="en-US" sz="1400" b="1" u="sng" dirty="0" smtClean="0">
                <a:solidFill>
                  <a:schemeClr val="accent3">
                    <a:lumMod val="75000"/>
                  </a:schemeClr>
                </a:solidFill>
                <a:latin typeface="Georgia" panose="02040502050405020303" charset="0"/>
                <a:cs typeface="Georgia" panose="02040502050405020303" charset="0"/>
              </a:rPr>
              <a:t>«</a:t>
            </a:r>
            <a:r>
              <a:rPr lang="ru-RU" altLang="en-US" sz="1400" b="1" u="sng" dirty="0">
                <a:solidFill>
                  <a:schemeClr val="accent3">
                    <a:lumMod val="75000"/>
                  </a:schemeClr>
                </a:solidFill>
                <a:latin typeface="Georgia" panose="02040502050405020303" charset="0"/>
                <a:cs typeface="Georgia" panose="02040502050405020303" charset="0"/>
              </a:rPr>
              <a:t>Кручу -верчу» </a:t>
            </a:r>
            <a:br>
              <a:rPr lang="ru-RU" altLang="en-US" sz="1400" b="1" u="sng" dirty="0">
                <a:solidFill>
                  <a:schemeClr val="accent3">
                    <a:lumMod val="75000"/>
                  </a:schemeClr>
                </a:solidFill>
                <a:latin typeface="Georgia" panose="02040502050405020303" charset="0"/>
                <a:cs typeface="Georgia" panose="02040502050405020303" charset="0"/>
              </a:rPr>
            </a:br>
            <a:r>
              <a:rPr lang="ru-RU" altLang="en-US" sz="1400" dirty="0">
                <a:solidFill>
                  <a:schemeClr val="accent3">
                    <a:lumMod val="75000"/>
                  </a:schemeClr>
                </a:solidFill>
                <a:latin typeface="Georgia" panose="02040502050405020303" charset="0"/>
                <a:cs typeface="Georgia" panose="02040502050405020303" charset="0"/>
              </a:rPr>
              <a:t>Крышки могут быть одевающиеся, закручивающиеся, разного размера, цвета. Закрывая крышечки, ребенок тренирует пальчики и совершенствуется развитие мелкой моторики, закрепляет цвета.</a:t>
            </a:r>
          </a:p>
          <a:p>
            <a:pPr indent="0" algn="l">
              <a:buFont typeface="Wingdings" panose="05000000000000000000" charset="0"/>
              <a:buNone/>
            </a:pPr>
            <a:r>
              <a:rPr lang="ru-RU" altLang="en-US" sz="1400" b="1" u="sng" dirty="0" smtClean="0">
                <a:solidFill>
                  <a:schemeClr val="accent3">
                    <a:lumMod val="75000"/>
                  </a:schemeClr>
                </a:solidFill>
                <a:latin typeface="Georgia" panose="02040502050405020303" charset="0"/>
                <a:cs typeface="Georgia" panose="02040502050405020303" charset="0"/>
              </a:rPr>
              <a:t>«</a:t>
            </a:r>
            <a:r>
              <a:rPr lang="ru-RU" altLang="en-US" sz="1400" b="1" u="sng" dirty="0">
                <a:solidFill>
                  <a:schemeClr val="accent3">
                    <a:lumMod val="75000"/>
                  </a:schemeClr>
                </a:solidFill>
                <a:latin typeface="Georgia" panose="02040502050405020303" charset="0"/>
                <a:cs typeface="Georgia" panose="02040502050405020303" charset="0"/>
              </a:rPr>
              <a:t>Найди лишнюю крышку »</a:t>
            </a:r>
          </a:p>
          <a:p>
            <a:pPr indent="0" algn="l">
              <a:buFont typeface="Wingdings" panose="05000000000000000000" charset="0"/>
              <a:buNone/>
            </a:pPr>
            <a:r>
              <a:rPr lang="ru-RU" altLang="en-US" sz="1400" dirty="0">
                <a:solidFill>
                  <a:schemeClr val="accent3">
                    <a:lumMod val="75000"/>
                  </a:schemeClr>
                </a:solidFill>
                <a:latin typeface="Georgia" panose="02040502050405020303" charset="0"/>
                <a:cs typeface="Georgia" panose="02040502050405020303" charset="0"/>
              </a:rPr>
              <a:t>Развивать логическое мышление детей. </a:t>
            </a:r>
          </a:p>
          <a:p>
            <a:pPr indent="0" algn="l">
              <a:buFont typeface="Wingdings" panose="05000000000000000000" charset="0"/>
              <a:buNone/>
            </a:pPr>
            <a:r>
              <a:rPr lang="ru-RU" altLang="en-US" sz="1400" b="1" u="sng" dirty="0" smtClean="0">
                <a:solidFill>
                  <a:schemeClr val="accent3">
                    <a:lumMod val="75000"/>
                  </a:schemeClr>
                </a:solidFill>
                <a:latin typeface="Georgia" panose="02040502050405020303" charset="0"/>
                <a:cs typeface="Georgia" panose="02040502050405020303" charset="0"/>
              </a:rPr>
              <a:t>«</a:t>
            </a:r>
            <a:r>
              <a:rPr lang="ru-RU" altLang="en-US" sz="1400" b="1" u="sng" dirty="0">
                <a:solidFill>
                  <a:schemeClr val="accent3">
                    <a:lumMod val="75000"/>
                  </a:schemeClr>
                </a:solidFill>
                <a:latin typeface="Georgia" panose="02040502050405020303" charset="0"/>
                <a:cs typeface="Georgia" panose="02040502050405020303" charset="0"/>
              </a:rPr>
              <a:t>Найди пары одинаковых крышек»</a:t>
            </a:r>
          </a:p>
          <a:p>
            <a:pPr indent="0" algn="l">
              <a:buFont typeface="Wingdings" panose="05000000000000000000" charset="0"/>
              <a:buNone/>
            </a:pPr>
            <a:r>
              <a:rPr lang="ru-RU" altLang="en-US" sz="1400" dirty="0">
                <a:solidFill>
                  <a:schemeClr val="accent3">
                    <a:lumMod val="75000"/>
                  </a:schemeClr>
                </a:solidFill>
                <a:latin typeface="Georgia" panose="02040502050405020303" charset="0"/>
                <a:cs typeface="Georgia" panose="02040502050405020303" charset="0"/>
              </a:rPr>
              <a:t>Учить детей подбирать пары крышек  на основе    сходного сенсорного признака, развивать  мелкую моторику пальцев рук.</a:t>
            </a:r>
          </a:p>
          <a:p>
            <a:pPr marL="209550" indent="-9525" algn="l">
              <a:buFont typeface="Wingdings" panose="05000000000000000000" charset="0"/>
              <a:buNone/>
            </a:pPr>
            <a:endParaRPr lang="ru-RU" altLang="en-US" sz="1400" dirty="0">
              <a:solidFill>
                <a:schemeClr val="accent3">
                  <a:lumMod val="75000"/>
                </a:schemeClr>
              </a:solidFill>
              <a:latin typeface="Georgia" panose="02040502050405020303" charset="0"/>
              <a:cs typeface="Georgia" panose="02040502050405020303" charset="0"/>
            </a:endParaRPr>
          </a:p>
        </p:txBody>
      </p:sp>
      <p:sp>
        <p:nvSpPr>
          <p:cNvPr id="5" name="Прямоугольник 4"/>
          <p:cNvSpPr/>
          <p:nvPr/>
        </p:nvSpPr>
        <p:spPr>
          <a:xfrm>
            <a:off x="214282" y="3429000"/>
            <a:ext cx="6286544" cy="2677656"/>
          </a:xfrm>
          <a:prstGeom prst="rect">
            <a:avLst/>
          </a:prstGeom>
        </p:spPr>
        <p:txBody>
          <a:bodyPr wrap="square">
            <a:spAutoFit/>
          </a:bodyPr>
          <a:lstStyle/>
          <a:p>
            <a:r>
              <a:rPr lang="ru-RU" altLang="en-US" sz="1400" b="1" u="sng" dirty="0" smtClean="0">
                <a:solidFill>
                  <a:schemeClr val="accent3">
                    <a:lumMod val="75000"/>
                  </a:schemeClr>
                </a:solidFill>
                <a:latin typeface="Georgia" panose="02040502050405020303" charset="0"/>
                <a:cs typeface="Georgia" panose="02040502050405020303" charset="0"/>
              </a:rPr>
              <a:t>«Строим пирамиду»</a:t>
            </a:r>
            <a:r>
              <a:rPr lang="ru-RU" altLang="en-US" sz="1400" dirty="0" smtClean="0">
                <a:solidFill>
                  <a:schemeClr val="accent3">
                    <a:lumMod val="75000"/>
                  </a:schemeClr>
                </a:solidFill>
                <a:latin typeface="Georgia" panose="02040502050405020303" charset="0"/>
                <a:cs typeface="Georgia" panose="02040502050405020303" charset="0"/>
              </a:rPr>
              <a:t> </a:t>
            </a:r>
          </a:p>
          <a:p>
            <a:r>
              <a:rPr lang="ru-RU" altLang="en-US" sz="1400" dirty="0" smtClean="0">
                <a:solidFill>
                  <a:schemeClr val="accent3">
                    <a:lumMod val="75000"/>
                  </a:schemeClr>
                </a:solidFill>
                <a:latin typeface="Georgia" panose="02040502050405020303" charset="0"/>
                <a:cs typeface="Georgia" panose="02040502050405020303" charset="0"/>
              </a:rPr>
              <a:t>Крышки выкладывать можно не только в ряд, но и в высоту. Можно поиграть в игру: кладем крышки по очереди, сначала мама, потом ребенок, на чьем ходе башня рухнула, тот проиграл. </a:t>
            </a:r>
          </a:p>
          <a:p>
            <a:r>
              <a:rPr lang="ru-RU" altLang="en-US" sz="1400" b="1" u="sng" dirty="0" smtClean="0">
                <a:solidFill>
                  <a:schemeClr val="accent3">
                    <a:lumMod val="75000"/>
                  </a:schemeClr>
                </a:solidFill>
                <a:latin typeface="Georgia" panose="02040502050405020303" charset="0"/>
                <a:cs typeface="Georgia" panose="02040502050405020303" charset="0"/>
              </a:rPr>
              <a:t>«</a:t>
            </a:r>
            <a:r>
              <a:rPr lang="ru-RU" altLang="en-US" sz="1400" b="1" u="sng" dirty="0" smtClean="0">
                <a:solidFill>
                  <a:schemeClr val="accent3">
                    <a:lumMod val="75000"/>
                  </a:schemeClr>
                </a:solidFill>
                <a:latin typeface="Georgia" panose="02040502050405020303" charset="0"/>
                <a:cs typeface="Georgia" panose="02040502050405020303" charset="0"/>
              </a:rPr>
              <a:t>Можно немножко </a:t>
            </a:r>
            <a:r>
              <a:rPr lang="ru-RU" altLang="en-US" sz="1400" b="1" u="sng" dirty="0" err="1" smtClean="0">
                <a:solidFill>
                  <a:schemeClr val="accent3">
                    <a:lumMod val="75000"/>
                  </a:schemeClr>
                </a:solidFill>
                <a:latin typeface="Georgia" panose="02040502050405020303" charset="0"/>
                <a:cs typeface="Georgia" panose="02040502050405020303" charset="0"/>
              </a:rPr>
              <a:t>похулиганить</a:t>
            </a:r>
            <a:r>
              <a:rPr lang="ru-RU" altLang="en-US" sz="1400" b="1" u="sng" dirty="0" smtClean="0">
                <a:solidFill>
                  <a:schemeClr val="accent3">
                    <a:lumMod val="75000"/>
                  </a:schemeClr>
                </a:solidFill>
                <a:latin typeface="Georgia" panose="02040502050405020303" charset="0"/>
                <a:cs typeface="Georgia" panose="02040502050405020303" charset="0"/>
              </a:rPr>
              <a:t>»</a:t>
            </a:r>
            <a:r>
              <a:rPr lang="ru-RU" altLang="en-US" sz="1400" dirty="0" smtClean="0">
                <a:solidFill>
                  <a:schemeClr val="accent3">
                    <a:lumMod val="75000"/>
                  </a:schemeClr>
                </a:solidFill>
                <a:latin typeface="Georgia" panose="02040502050405020303" charset="0"/>
                <a:cs typeface="Georgia" panose="02040502050405020303" charset="0"/>
              </a:rPr>
              <a:t> </a:t>
            </a:r>
          </a:p>
          <a:p>
            <a:r>
              <a:rPr lang="ru-RU" altLang="en-US" sz="1400" dirty="0" smtClean="0">
                <a:solidFill>
                  <a:schemeClr val="accent3">
                    <a:lumMod val="75000"/>
                  </a:schemeClr>
                </a:solidFill>
                <a:latin typeface="Georgia" panose="02040502050405020303" charset="0"/>
                <a:cs typeface="Georgia" panose="02040502050405020303" charset="0"/>
              </a:rPr>
              <a:t>Просто разбросать крышки по комнате, а потом собирать их, кидая в коробку с расстояния и пытаясь попасть! Чем не игра?</a:t>
            </a:r>
          </a:p>
          <a:p>
            <a:r>
              <a:rPr lang="ru-RU" altLang="en-US" sz="1400" b="1" u="sng" dirty="0" smtClean="0">
                <a:solidFill>
                  <a:schemeClr val="accent3">
                    <a:lumMod val="75000"/>
                  </a:schemeClr>
                </a:solidFill>
                <a:latin typeface="Georgia" panose="02040502050405020303" charset="0"/>
                <a:cs typeface="Georgia" panose="02040502050405020303" charset="0"/>
              </a:rPr>
              <a:t>«</a:t>
            </a:r>
            <a:r>
              <a:rPr lang="ru-RU" altLang="en-US" sz="1400" b="1" u="sng" dirty="0" smtClean="0">
                <a:solidFill>
                  <a:schemeClr val="accent3">
                    <a:lumMod val="75000"/>
                  </a:schemeClr>
                </a:solidFill>
                <a:latin typeface="Georgia" panose="02040502050405020303" charset="0"/>
                <a:cs typeface="Georgia" panose="02040502050405020303" charset="0"/>
              </a:rPr>
              <a:t>Юный рыболов»</a:t>
            </a:r>
            <a:r>
              <a:rPr lang="ru-RU" altLang="en-US" sz="1400" dirty="0" smtClean="0">
                <a:solidFill>
                  <a:schemeClr val="accent3">
                    <a:lumMod val="75000"/>
                  </a:schemeClr>
                </a:solidFill>
                <a:latin typeface="Georgia" panose="02040502050405020303" charset="0"/>
                <a:cs typeface="Georgia" panose="02040502050405020303" charset="0"/>
              </a:rPr>
              <a:t> </a:t>
            </a:r>
          </a:p>
          <a:p>
            <a:r>
              <a:rPr lang="ru-RU" altLang="en-US" sz="1400" dirty="0" smtClean="0">
                <a:solidFill>
                  <a:schemeClr val="accent3">
                    <a:lumMod val="75000"/>
                  </a:schemeClr>
                </a:solidFill>
                <a:latin typeface="Georgia" panose="02040502050405020303" charset="0"/>
                <a:cs typeface="Georgia" panose="02040502050405020303" charset="0"/>
              </a:rPr>
              <a:t>В тарелку или ведёрко выловить крышки по одному ложкой, а пролитую воду собрать губкой.</a:t>
            </a:r>
          </a:p>
          <a:p>
            <a:r>
              <a:rPr lang="ru-RU" altLang="en-US" sz="1400" b="1" u="sng" dirty="0" smtClean="0">
                <a:solidFill>
                  <a:schemeClr val="accent3">
                    <a:lumMod val="75000"/>
                  </a:schemeClr>
                </a:solidFill>
                <a:latin typeface="Georgia" panose="02040502050405020303" charset="0"/>
                <a:cs typeface="Georgia" panose="02040502050405020303" charset="0"/>
              </a:rPr>
              <a:t>«Найди домик»</a:t>
            </a:r>
            <a:r>
              <a:rPr lang="ru-RU" altLang="en-US" sz="1400" dirty="0" smtClean="0">
                <a:solidFill>
                  <a:schemeClr val="accent3">
                    <a:lumMod val="75000"/>
                  </a:schemeClr>
                </a:solidFill>
                <a:latin typeface="Georgia" panose="02040502050405020303" charset="0"/>
                <a:cs typeface="Georgia" panose="02040502050405020303" charset="0"/>
              </a:rPr>
              <a:t> </a:t>
            </a:r>
          </a:p>
          <a:p>
            <a:r>
              <a:rPr lang="ru-RU" altLang="en-US" sz="1400" dirty="0" smtClean="0">
                <a:solidFill>
                  <a:schemeClr val="accent3">
                    <a:lumMod val="75000"/>
                  </a:schemeClr>
                </a:solidFill>
                <a:latin typeface="Georgia" panose="02040502050405020303" charset="0"/>
                <a:cs typeface="Georgia" panose="02040502050405020303" charset="0"/>
              </a:rPr>
              <a:t>Подобрать каждой крышке соответствующий ей контур.</a:t>
            </a:r>
            <a:endParaRPr lang="ru-RU" altLang="en-US" sz="1400" dirty="0">
              <a:solidFill>
                <a:schemeClr val="accent3">
                  <a:lumMod val="75000"/>
                </a:schemeClr>
              </a:solidFill>
              <a:latin typeface="Georgia" panose="02040502050405020303" charset="0"/>
              <a:cs typeface="Georgia" panose="02040502050405020303"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p:cNvPicPr>
            <a:picLocks noGrp="1" noChangeAspect="1"/>
          </p:cNvPicPr>
          <p:nvPr>
            <p:ph sz="half" idx="1"/>
          </p:nvPr>
        </p:nvPicPr>
        <p:blipFill>
          <a:blip r:embed="rId2">
            <a:extLst>
              <a:ext uri="{28A0092B-C50C-407E-A947-70E740481C1C}">
                <a14:useLocalDpi xmlns:a14="http://schemas.microsoft.com/office/drawing/2010/main" xmlns="" val="0"/>
              </a:ext>
            </a:extLst>
          </a:blip>
          <a:srcRect r="-1347" b="21409"/>
          <a:stretch>
            <a:fillRect/>
          </a:stretch>
        </p:blipFill>
        <p:spPr>
          <a:xfrm>
            <a:off x="231775" y="3429000"/>
            <a:ext cx="2150745" cy="2966720"/>
          </a:xfrm>
          <a:prstGeom prst="rect">
            <a:avLst/>
          </a:prstGeom>
          <a:ln w="38100">
            <a:solidFill>
              <a:schemeClr val="accent3"/>
            </a:solidFill>
          </a:ln>
        </p:spPr>
      </p:pic>
      <p:pic>
        <p:nvPicPr>
          <p:cNvPr id="8" name="Объект 3"/>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l="7184" t="11770" r="2295" b="19823"/>
          <a:stretch>
            <a:fillRect/>
          </a:stretch>
        </p:blipFill>
        <p:spPr>
          <a:xfrm>
            <a:off x="6801485" y="260350"/>
            <a:ext cx="2163445" cy="2907665"/>
          </a:xfrm>
          <a:prstGeom prst="rect">
            <a:avLst/>
          </a:prstGeom>
          <a:ln w="38100">
            <a:solidFill>
              <a:schemeClr val="accent3"/>
            </a:solidFill>
          </a:ln>
        </p:spPr>
      </p:pic>
      <p:sp>
        <p:nvSpPr>
          <p:cNvPr id="10" name="Текстовое поле 9"/>
          <p:cNvSpPr txBox="1"/>
          <p:nvPr/>
        </p:nvSpPr>
        <p:spPr>
          <a:xfrm>
            <a:off x="2714612" y="3286124"/>
            <a:ext cx="6170006" cy="3314700"/>
          </a:xfrm>
          <a:prstGeom prst="rect">
            <a:avLst/>
          </a:prstGeom>
          <a:noFill/>
        </p:spPr>
        <p:txBody>
          <a:bodyPr wrap="square" rtlCol="0">
            <a:noAutofit/>
          </a:bodyPr>
          <a:lstStyle/>
          <a:p>
            <a:pPr indent="0" algn="just">
              <a:buFont typeface="Wingdings" panose="05000000000000000000" charset="0"/>
              <a:buNone/>
            </a:pPr>
            <a:r>
              <a:rPr lang="ru-RU" altLang="en-US" sz="1400" b="1" u="sng" dirty="0" smtClean="0">
                <a:solidFill>
                  <a:schemeClr val="accent3">
                    <a:lumMod val="75000"/>
                  </a:schemeClr>
                </a:solidFill>
                <a:latin typeface="Georgia" panose="02040502050405020303" charset="0"/>
                <a:cs typeface="Georgia" panose="02040502050405020303" charset="0"/>
                <a:sym typeface="+mn-ea"/>
              </a:rPr>
              <a:t>«Наполни бутылочку» </a:t>
            </a:r>
          </a:p>
          <a:p>
            <a:pPr indent="0" algn="just">
              <a:buFont typeface="Wingdings" panose="05000000000000000000" charset="0"/>
              <a:buNone/>
            </a:pPr>
            <a:r>
              <a:rPr lang="ru-RU" altLang="en-US" sz="1400" dirty="0" smtClean="0">
                <a:solidFill>
                  <a:schemeClr val="accent3">
                    <a:lumMod val="75000"/>
                  </a:schemeClr>
                </a:solidFill>
                <a:latin typeface="Georgia" panose="02040502050405020303" charset="0"/>
                <a:cs typeface="Georgia" panose="02040502050405020303" charset="0"/>
                <a:sym typeface="+mn-ea"/>
              </a:rPr>
              <a:t>В </a:t>
            </a:r>
            <a:r>
              <a:rPr lang="ru-RU" altLang="en-US" sz="1400" dirty="0">
                <a:solidFill>
                  <a:schemeClr val="accent3">
                    <a:lumMod val="75000"/>
                  </a:schemeClr>
                </a:solidFill>
                <a:latin typeface="Georgia" panose="02040502050405020303" charset="0"/>
                <a:cs typeface="Georgia" panose="02040502050405020303" charset="0"/>
                <a:sym typeface="+mn-ea"/>
              </a:rPr>
              <a:t>пластиковую бутылку можно </a:t>
            </a:r>
            <a:r>
              <a:rPr lang="ru-RU" altLang="en-US" sz="1400" dirty="0" smtClean="0">
                <a:solidFill>
                  <a:schemeClr val="accent3">
                    <a:lumMod val="75000"/>
                  </a:schemeClr>
                </a:solidFill>
                <a:latin typeface="Georgia" panose="02040502050405020303" charset="0"/>
                <a:cs typeface="Georgia" panose="02040502050405020303" charset="0"/>
                <a:sym typeface="+mn-ea"/>
              </a:rPr>
              <a:t>наполнить фасолью, камешками, шариками. Развивает мелкую моторику, расширяем кругозор, привлекаем к выполнению простейших поручений, развиваем фонематический слух.</a:t>
            </a:r>
          </a:p>
          <a:p>
            <a:pPr indent="0" algn="just">
              <a:buFont typeface="Wingdings" panose="05000000000000000000" charset="0"/>
              <a:buNone/>
            </a:pPr>
            <a:endParaRPr lang="ru-RU" altLang="en-US" sz="1400" dirty="0" smtClean="0">
              <a:solidFill>
                <a:schemeClr val="accent3">
                  <a:lumMod val="75000"/>
                </a:schemeClr>
              </a:solidFill>
              <a:latin typeface="Georgia" panose="02040502050405020303" charset="0"/>
              <a:cs typeface="Georgia" panose="02040502050405020303" charset="0"/>
              <a:sym typeface="+mn-ea"/>
            </a:endParaRPr>
          </a:p>
          <a:p>
            <a:pPr indent="0" algn="just">
              <a:buFont typeface="Wingdings" panose="05000000000000000000" charset="0"/>
              <a:buNone/>
            </a:pPr>
            <a:r>
              <a:rPr lang="ru-RU" altLang="en-US" sz="1400" dirty="0">
                <a:solidFill>
                  <a:schemeClr val="accent3">
                    <a:lumMod val="75000"/>
                  </a:schemeClr>
                </a:solidFill>
                <a:latin typeface="Georgia" panose="02040502050405020303" charset="0"/>
                <a:cs typeface="Georgia" panose="02040502050405020303" charset="0"/>
                <a:sym typeface="+mn-ea"/>
              </a:rPr>
              <a:t>«</a:t>
            </a:r>
            <a:r>
              <a:rPr lang="ru-RU" altLang="en-US" sz="1400" b="1" u="sng" dirty="0" smtClean="0">
                <a:solidFill>
                  <a:schemeClr val="accent3">
                    <a:lumMod val="75000"/>
                  </a:schemeClr>
                </a:solidFill>
                <a:latin typeface="Georgia" panose="02040502050405020303" charset="0"/>
                <a:cs typeface="Georgia" panose="02040502050405020303" charset="0"/>
                <a:sym typeface="+mn-ea"/>
              </a:rPr>
              <a:t>Погремушка» </a:t>
            </a:r>
          </a:p>
          <a:p>
            <a:pPr indent="0" algn="just">
              <a:buFont typeface="Wingdings" panose="05000000000000000000" charset="0"/>
              <a:buNone/>
            </a:pPr>
            <a:r>
              <a:rPr lang="ru-RU" altLang="en-US" sz="1400" dirty="0">
                <a:solidFill>
                  <a:schemeClr val="accent3">
                    <a:lumMod val="75000"/>
                  </a:schemeClr>
                </a:solidFill>
                <a:latin typeface="Georgia" panose="02040502050405020303" charset="0"/>
                <a:cs typeface="Georgia" panose="02040502050405020303" charset="0"/>
                <a:sym typeface="+mn-ea"/>
              </a:rPr>
              <a:t>В конце закройте бутылку крышкой и погремите </a:t>
            </a:r>
            <a:r>
              <a:rPr lang="ru-RU" altLang="en-US" sz="1400" dirty="0" smtClean="0">
                <a:solidFill>
                  <a:schemeClr val="accent3">
                    <a:lumMod val="75000"/>
                  </a:schemeClr>
                </a:solidFill>
                <a:latin typeface="Georgia" panose="02040502050405020303" charset="0"/>
                <a:cs typeface="Georgia" panose="02040502050405020303" charset="0"/>
                <a:sym typeface="+mn-ea"/>
              </a:rPr>
              <a:t>получившейся </a:t>
            </a:r>
            <a:r>
              <a:rPr lang="ru-RU" altLang="en-US" sz="1400" dirty="0">
                <a:solidFill>
                  <a:schemeClr val="accent3">
                    <a:lumMod val="75000"/>
                  </a:schemeClr>
                </a:solidFill>
                <a:latin typeface="Georgia" panose="02040502050405020303" charset="0"/>
                <a:cs typeface="Georgia" panose="02040502050405020303" charset="0"/>
                <a:sym typeface="+mn-ea"/>
              </a:rPr>
              <a:t>погремушкой.</a:t>
            </a:r>
          </a:p>
          <a:p>
            <a:pPr indent="0" algn="just">
              <a:buFont typeface="Wingdings" panose="05000000000000000000" charset="0"/>
              <a:buNone/>
            </a:pPr>
            <a:endParaRPr lang="ru-RU" altLang="en-US" sz="1400" dirty="0">
              <a:solidFill>
                <a:schemeClr val="accent3">
                  <a:lumMod val="75000"/>
                </a:schemeClr>
              </a:solidFill>
              <a:latin typeface="Georgia" panose="02040502050405020303" charset="0"/>
              <a:cs typeface="Georgia" panose="02040502050405020303" charset="0"/>
              <a:sym typeface="+mn-ea"/>
            </a:endParaRPr>
          </a:p>
          <a:p>
            <a:pPr indent="0" algn="just">
              <a:buFont typeface="Wingdings" panose="05000000000000000000" charset="0"/>
              <a:buNone/>
            </a:pPr>
            <a:r>
              <a:rPr lang="ru-RU" altLang="en-US" sz="1400" b="1" u="sng" dirty="0">
                <a:solidFill>
                  <a:schemeClr val="accent3">
                    <a:lumMod val="75000"/>
                  </a:schemeClr>
                </a:solidFill>
                <a:latin typeface="Georgia" panose="02040502050405020303" charset="0"/>
                <a:cs typeface="Georgia" panose="02040502050405020303" charset="0"/>
                <a:sym typeface="+mn-ea"/>
              </a:rPr>
              <a:t>«Звучащие баночки», «Что звучит?», «Найди пару»</a:t>
            </a:r>
            <a:r>
              <a:rPr lang="ru-RU" altLang="en-US" sz="1400" b="1" u="sng" dirty="0" smtClean="0">
                <a:solidFill>
                  <a:schemeClr val="accent3">
                    <a:lumMod val="75000"/>
                  </a:schemeClr>
                </a:solidFill>
                <a:latin typeface="Georgia" panose="02040502050405020303" charset="0"/>
                <a:cs typeface="Georgia" panose="02040502050405020303" charset="0"/>
                <a:sym typeface="+mn-ea"/>
              </a:rPr>
              <a:t/>
            </a:r>
            <a:br>
              <a:rPr lang="ru-RU" altLang="en-US" sz="1400" b="1" u="sng" dirty="0" smtClean="0">
                <a:solidFill>
                  <a:schemeClr val="accent3">
                    <a:lumMod val="75000"/>
                  </a:schemeClr>
                </a:solidFill>
                <a:latin typeface="Georgia" panose="02040502050405020303" charset="0"/>
                <a:cs typeface="Georgia" panose="02040502050405020303" charset="0"/>
                <a:sym typeface="+mn-ea"/>
              </a:rPr>
            </a:br>
            <a:r>
              <a:rPr lang="ru-RU" altLang="en-US" sz="1400" dirty="0" smtClean="0">
                <a:solidFill>
                  <a:schemeClr val="accent3">
                    <a:lumMod val="75000"/>
                  </a:schemeClr>
                </a:solidFill>
                <a:latin typeface="Georgia" panose="02040502050405020303" charset="0"/>
                <a:cs typeface="Georgia" panose="02040502050405020303" charset="0"/>
                <a:sym typeface="+mn-ea"/>
              </a:rPr>
              <a:t>Для </a:t>
            </a:r>
            <a:r>
              <a:rPr lang="ru-RU" altLang="en-US" sz="1400" dirty="0">
                <a:solidFill>
                  <a:schemeClr val="accent3">
                    <a:lumMod val="75000"/>
                  </a:schemeClr>
                </a:solidFill>
                <a:latin typeface="Georgia" panose="02040502050405020303" charset="0"/>
                <a:cs typeface="Georgia" panose="02040502050405020303" charset="0"/>
                <a:sym typeface="+mn-ea"/>
              </a:rPr>
              <a:t>этой игры понадобятся пластмассовые </a:t>
            </a:r>
            <a:r>
              <a:rPr lang="ru-RU" altLang="en-US" sz="1400" dirty="0" smtClean="0">
                <a:solidFill>
                  <a:schemeClr val="accent3">
                    <a:lumMod val="75000"/>
                  </a:schemeClr>
                </a:solidFill>
                <a:latin typeface="Georgia" panose="02040502050405020303" charset="0"/>
                <a:cs typeface="Georgia" panose="02040502050405020303" charset="0"/>
                <a:sym typeface="+mn-ea"/>
              </a:rPr>
              <a:t>баночки, </a:t>
            </a:r>
            <a:r>
              <a:rPr lang="ru-RU" altLang="en-US" sz="1400" dirty="0">
                <a:solidFill>
                  <a:schemeClr val="accent3">
                    <a:lumMod val="75000"/>
                  </a:schemeClr>
                </a:solidFill>
                <a:latin typeface="Georgia" panose="02040502050405020303" charset="0"/>
                <a:cs typeface="Georgia" panose="02040502050405020303" charset="0"/>
                <a:sym typeface="+mn-ea"/>
              </a:rPr>
              <a:t>разная крупа или мелкие предметы: ракушки, камешки. Насыпать в баночки разные крупы. Потрясти баночку, отгадать, что там звучит. Определить одинаковые наполнители, составить пары. Ребенок выполняет действия, называет крупы.</a:t>
            </a:r>
          </a:p>
          <a:p>
            <a:pPr indent="0" algn="just">
              <a:buFont typeface="Wingdings" panose="05000000000000000000" charset="0"/>
              <a:buNone/>
            </a:pPr>
            <a:endParaRPr lang="ru-RU" altLang="en-US" sz="1400" dirty="0">
              <a:solidFill>
                <a:schemeClr val="accent3">
                  <a:lumMod val="75000"/>
                </a:schemeClr>
              </a:solidFill>
              <a:latin typeface="Georgia" panose="02040502050405020303" charset="0"/>
              <a:cs typeface="Georgia" panose="02040502050405020303" charset="0"/>
              <a:sym typeface="+mn-ea"/>
            </a:endParaRPr>
          </a:p>
        </p:txBody>
      </p:sp>
      <p:sp>
        <p:nvSpPr>
          <p:cNvPr id="5" name="Прямоугольник 4"/>
          <p:cNvSpPr/>
          <p:nvPr/>
        </p:nvSpPr>
        <p:spPr>
          <a:xfrm>
            <a:off x="285720" y="285728"/>
            <a:ext cx="6072230" cy="2893100"/>
          </a:xfrm>
          <a:prstGeom prst="rect">
            <a:avLst/>
          </a:prstGeom>
        </p:spPr>
        <p:txBody>
          <a:bodyPr wrap="square">
            <a:spAutoFit/>
          </a:bodyPr>
          <a:lstStyle/>
          <a:p>
            <a:pPr indent="0" algn="just">
              <a:buFont typeface="Wingdings" panose="05000000000000000000" charset="0"/>
              <a:buNone/>
            </a:pPr>
            <a:r>
              <a:rPr lang="ru-RU" altLang="en-US" sz="1400" b="1" u="sng" dirty="0" smtClean="0">
                <a:solidFill>
                  <a:schemeClr val="accent3">
                    <a:lumMod val="75000"/>
                  </a:schemeClr>
                </a:solidFill>
                <a:latin typeface="Georgia" panose="02040502050405020303" charset="0"/>
                <a:cs typeface="Georgia" panose="02040502050405020303" charset="0"/>
                <a:sym typeface="+mn-ea"/>
              </a:rPr>
              <a:t>«Холодно-горячо»</a:t>
            </a:r>
            <a:r>
              <a:rPr lang="ru-RU" altLang="en-US" sz="1400" dirty="0" smtClean="0">
                <a:solidFill>
                  <a:schemeClr val="accent3">
                    <a:lumMod val="75000"/>
                  </a:schemeClr>
                </a:solidFill>
                <a:latin typeface="Georgia" panose="02040502050405020303" charset="0"/>
                <a:cs typeface="Georgia" panose="02040502050405020303" charset="0"/>
                <a:sym typeface="+mn-ea"/>
              </a:rPr>
              <a:t> </a:t>
            </a:r>
          </a:p>
          <a:p>
            <a:pPr indent="0" algn="just">
              <a:buFont typeface="Wingdings" panose="05000000000000000000" charset="0"/>
              <a:buNone/>
            </a:pPr>
            <a:r>
              <a:rPr lang="ru-RU" altLang="en-US" sz="1400" dirty="0" smtClean="0">
                <a:solidFill>
                  <a:schemeClr val="accent3">
                    <a:lumMod val="75000"/>
                  </a:schemeClr>
                </a:solidFill>
                <a:latin typeface="Georgia" panose="02040502050405020303" charset="0"/>
                <a:cs typeface="Georgia" panose="02040502050405020303" charset="0"/>
                <a:sym typeface="+mn-ea"/>
              </a:rPr>
              <a:t>В несколько бутылочек налейте  жидкость с разной температурой, учите называть  и показывать «холодное», «теплое», «горячее».</a:t>
            </a:r>
          </a:p>
          <a:p>
            <a:pPr indent="0" algn="just">
              <a:buFont typeface="Wingdings" panose="05000000000000000000" charset="0"/>
              <a:buNone/>
            </a:pPr>
            <a:endParaRPr lang="ru-RU" altLang="en-US" sz="1400" dirty="0" smtClean="0">
              <a:solidFill>
                <a:schemeClr val="accent3">
                  <a:lumMod val="75000"/>
                </a:schemeClr>
              </a:solidFill>
              <a:latin typeface="Georgia" panose="02040502050405020303" charset="0"/>
              <a:cs typeface="Georgia" panose="02040502050405020303" charset="0"/>
              <a:sym typeface="+mn-ea"/>
            </a:endParaRPr>
          </a:p>
          <a:p>
            <a:pPr indent="0" algn="just">
              <a:buFont typeface="Wingdings" panose="05000000000000000000" charset="0"/>
              <a:buNone/>
            </a:pPr>
            <a:r>
              <a:rPr lang="ru-RU" altLang="en-US" sz="1400" b="1" u="sng" dirty="0" smtClean="0">
                <a:solidFill>
                  <a:schemeClr val="accent3">
                    <a:lumMod val="75000"/>
                  </a:schemeClr>
                </a:solidFill>
                <a:latin typeface="Georgia" panose="02040502050405020303" charset="0"/>
                <a:cs typeface="Georgia" panose="02040502050405020303" charset="0"/>
                <a:sym typeface="+mn-ea"/>
              </a:rPr>
              <a:t>«Блестящий водоворот»</a:t>
            </a:r>
            <a:r>
              <a:rPr lang="ru-RU" altLang="en-US" sz="1400" dirty="0" smtClean="0">
                <a:solidFill>
                  <a:schemeClr val="accent3">
                    <a:lumMod val="75000"/>
                  </a:schemeClr>
                </a:solidFill>
                <a:latin typeface="Georgia" panose="02040502050405020303" charset="0"/>
                <a:cs typeface="Georgia" panose="02040502050405020303" charset="0"/>
                <a:sym typeface="+mn-ea"/>
              </a:rPr>
              <a:t> </a:t>
            </a:r>
          </a:p>
          <a:p>
            <a:pPr indent="0" algn="just">
              <a:buFont typeface="Wingdings" panose="05000000000000000000" charset="0"/>
              <a:buNone/>
            </a:pPr>
            <a:r>
              <a:rPr lang="ru-RU" altLang="en-US" sz="1400" dirty="0" smtClean="0">
                <a:solidFill>
                  <a:schemeClr val="accent3">
                    <a:lumMod val="75000"/>
                  </a:schemeClr>
                </a:solidFill>
                <a:latin typeface="Georgia" panose="02040502050405020303" charset="0"/>
                <a:cs typeface="Georgia" panose="02040502050405020303" charset="0"/>
                <a:sym typeface="+mn-ea"/>
              </a:rPr>
              <a:t>Пластиковую бутылку наполняем до середины окрашенной  водой. Добавляем в воду мелко нарезанную фольгу или готовые блестящие </a:t>
            </a:r>
            <a:r>
              <a:rPr lang="ru-RU" altLang="en-US" sz="1400" dirty="0" err="1" smtClean="0">
                <a:solidFill>
                  <a:schemeClr val="accent3">
                    <a:lumMod val="75000"/>
                  </a:schemeClr>
                </a:solidFill>
                <a:latin typeface="Georgia" panose="02040502050405020303" charset="0"/>
                <a:cs typeface="Georgia" panose="02040502050405020303" charset="0"/>
                <a:sym typeface="+mn-ea"/>
              </a:rPr>
              <a:t>пайетки</a:t>
            </a:r>
            <a:r>
              <a:rPr lang="ru-RU" altLang="en-US" sz="1400" dirty="0" smtClean="0">
                <a:solidFill>
                  <a:schemeClr val="accent3">
                    <a:lumMod val="75000"/>
                  </a:schemeClr>
                </a:solidFill>
                <a:latin typeface="Georgia" panose="02040502050405020303" charset="0"/>
                <a:cs typeface="Georgia" panose="02040502050405020303" charset="0"/>
                <a:sym typeface="+mn-ea"/>
              </a:rPr>
              <a:t>, стразы. Плотно закручиваем крышкой и взбалтываем, делаем водоворот. Показываем малышу, как блестки медленно оседают на дно бутылки.</a:t>
            </a:r>
            <a:br>
              <a:rPr lang="ru-RU" altLang="en-US" sz="1400" dirty="0" smtClean="0">
                <a:solidFill>
                  <a:schemeClr val="accent3">
                    <a:lumMod val="75000"/>
                  </a:schemeClr>
                </a:solidFill>
                <a:latin typeface="Georgia" panose="02040502050405020303" charset="0"/>
                <a:cs typeface="Georgia" panose="02040502050405020303" charset="0"/>
                <a:sym typeface="+mn-ea"/>
              </a:rPr>
            </a:br>
            <a:r>
              <a:rPr lang="ru-RU" altLang="en-US" sz="1400" dirty="0" smtClean="0">
                <a:solidFill>
                  <a:schemeClr val="accent3">
                    <a:lumMod val="75000"/>
                  </a:schemeClr>
                </a:solidFill>
                <a:latin typeface="Georgia" panose="02040502050405020303" charset="0"/>
                <a:cs typeface="Georgia" panose="02040502050405020303" charset="0"/>
                <a:sym typeface="+mn-ea"/>
              </a:rPr>
              <a:t>Переворачиваем бутылку вверх-вниз, несколько раз, смотрим как вода переливается, а в ней плавают блестящие «хлопья».</a:t>
            </a:r>
            <a:br>
              <a:rPr lang="ru-RU" altLang="en-US" sz="1400" dirty="0" smtClean="0">
                <a:solidFill>
                  <a:schemeClr val="accent3">
                    <a:lumMod val="75000"/>
                  </a:schemeClr>
                </a:solidFill>
                <a:latin typeface="Georgia" panose="02040502050405020303" charset="0"/>
                <a:cs typeface="Georgia" panose="02040502050405020303" charset="0"/>
                <a:sym typeface="+mn-ea"/>
              </a:rPr>
            </a:br>
            <a:endParaRPr lang="ru-RU" altLang="en-US" sz="1400" dirty="0" smtClean="0">
              <a:solidFill>
                <a:schemeClr val="accent3">
                  <a:lumMod val="75000"/>
                </a:schemeClr>
              </a:solidFill>
              <a:latin typeface="Georgia" panose="02040502050405020303" charset="0"/>
              <a:cs typeface="Georgia" panose="02040502050405020303"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мещающий текст 5"/>
          <p:cNvSpPr>
            <a:spLocks noGrp="1"/>
          </p:cNvSpPr>
          <p:nvPr>
            <p:ph type="body" sz="half" idx="2"/>
          </p:nvPr>
        </p:nvSpPr>
        <p:spPr>
          <a:xfrm>
            <a:off x="3000364" y="285728"/>
            <a:ext cx="5994749" cy="4597410"/>
          </a:xfrm>
        </p:spPr>
        <p:txBody>
          <a:bodyPr/>
          <a:lstStyle/>
          <a:p>
            <a:r>
              <a:rPr lang="ru-RU" altLang="en-US" sz="1400" b="1" i="1" u="sng" dirty="0">
                <a:solidFill>
                  <a:schemeClr val="accent3">
                    <a:lumMod val="75000"/>
                  </a:schemeClr>
                </a:solidFill>
                <a:latin typeface="Georgia" panose="02040502050405020303" charset="0"/>
                <a:cs typeface="Georgia" panose="02040502050405020303" charset="0"/>
              </a:rPr>
              <a:t>Классификация овощей и фруктов</a:t>
            </a:r>
            <a:endParaRPr lang="ru-RU" altLang="en-US" sz="1400" dirty="0">
              <a:solidFill>
                <a:schemeClr val="accent3">
                  <a:lumMod val="75000"/>
                </a:schemeClr>
              </a:solidFill>
              <a:latin typeface="Georgia" panose="02040502050405020303" charset="0"/>
              <a:cs typeface="Georgia" panose="02040502050405020303" charset="0"/>
            </a:endParaRPr>
          </a:p>
          <a:p>
            <a:pPr>
              <a:buFont typeface="Wingdings" panose="05000000000000000000" charset="0"/>
            </a:pPr>
            <a:r>
              <a:rPr lang="ru-RU" altLang="en-US" sz="1400" dirty="0">
                <a:solidFill>
                  <a:schemeClr val="accent3">
                    <a:lumMod val="75000"/>
                  </a:schemeClr>
                </a:solidFill>
                <a:latin typeface="Georgia" panose="02040502050405020303" charset="0"/>
                <a:cs typeface="Georgia" panose="02040502050405020303" charset="0"/>
              </a:rPr>
              <a:t>В этой   игре дети   узнают   названия фруктов и овощей. Эти навыки помогают общему развитию и особенно развитию речи.</a:t>
            </a:r>
          </a:p>
          <a:p>
            <a:pPr>
              <a:buFont typeface="Wingdings" panose="05000000000000000000" charset="0"/>
            </a:pPr>
            <a:r>
              <a:rPr lang="ru-RU" altLang="en-US" sz="1400" dirty="0">
                <a:solidFill>
                  <a:schemeClr val="accent3">
                    <a:lumMod val="75000"/>
                  </a:schemeClr>
                </a:solidFill>
                <a:latin typeface="Georgia" panose="02040502050405020303" charset="0"/>
                <a:cs typeface="Georgia" panose="02040502050405020303" charset="0"/>
              </a:rPr>
              <a:t>«</a:t>
            </a:r>
            <a:r>
              <a:rPr lang="ru-RU" altLang="en-US" sz="1400" b="1" u="sng" dirty="0">
                <a:solidFill>
                  <a:schemeClr val="accent3">
                    <a:lumMod val="75000"/>
                  </a:schemeClr>
                </a:solidFill>
                <a:latin typeface="Georgia" panose="02040502050405020303" charset="0"/>
                <a:cs typeface="Georgia" panose="02040502050405020303" charset="0"/>
              </a:rPr>
              <a:t>Цветовое кодирование»</a:t>
            </a:r>
            <a:br>
              <a:rPr lang="ru-RU" altLang="en-US" sz="1400" b="1" u="sng" dirty="0">
                <a:solidFill>
                  <a:schemeClr val="accent3">
                    <a:lumMod val="75000"/>
                  </a:schemeClr>
                </a:solidFill>
                <a:latin typeface="Georgia" panose="02040502050405020303" charset="0"/>
                <a:cs typeface="Georgia" panose="02040502050405020303" charset="0"/>
              </a:rPr>
            </a:br>
            <a:r>
              <a:rPr lang="ru-RU" altLang="en-US" sz="1400" dirty="0">
                <a:solidFill>
                  <a:schemeClr val="accent3">
                    <a:lumMod val="75000"/>
                  </a:schemeClr>
                </a:solidFill>
                <a:latin typeface="Georgia" panose="02040502050405020303" charset="0"/>
                <a:cs typeface="Georgia" panose="02040502050405020303" charset="0"/>
              </a:rPr>
              <a:t>Предложите ребёнку разложить овощи/фрукты в соответствии с их цветами по цветным корзинкам, контейнерам или тарелочкам.</a:t>
            </a:r>
          </a:p>
          <a:p>
            <a:pPr>
              <a:buFont typeface="Wingdings" panose="05000000000000000000" charset="0"/>
            </a:pPr>
            <a:r>
              <a:rPr lang="ru-RU" altLang="en-US" sz="1400" b="1" u="sng" dirty="0" smtClean="0">
                <a:solidFill>
                  <a:schemeClr val="accent3">
                    <a:lumMod val="75000"/>
                  </a:schemeClr>
                </a:solidFill>
                <a:latin typeface="Georgia" panose="02040502050405020303" charset="0"/>
                <a:cs typeface="Georgia" panose="02040502050405020303" charset="0"/>
              </a:rPr>
              <a:t>«</a:t>
            </a:r>
            <a:r>
              <a:rPr lang="ru-RU" altLang="en-US" sz="1400" b="1" u="sng" dirty="0">
                <a:solidFill>
                  <a:schemeClr val="accent3">
                    <a:lumMod val="75000"/>
                  </a:schemeClr>
                </a:solidFill>
                <a:latin typeface="Georgia" panose="02040502050405020303" charset="0"/>
                <a:cs typeface="Georgia" panose="02040502050405020303" charset="0"/>
              </a:rPr>
              <a:t>Тактильные мешочки»</a:t>
            </a:r>
            <a:br>
              <a:rPr lang="ru-RU" altLang="en-US" sz="1400" b="1" u="sng" dirty="0">
                <a:solidFill>
                  <a:schemeClr val="accent3">
                    <a:lumMod val="75000"/>
                  </a:schemeClr>
                </a:solidFill>
                <a:latin typeface="Georgia" panose="02040502050405020303" charset="0"/>
                <a:cs typeface="Georgia" panose="02040502050405020303" charset="0"/>
              </a:rPr>
            </a:br>
            <a:r>
              <a:rPr lang="ru-RU" altLang="en-US" sz="1400" dirty="0">
                <a:solidFill>
                  <a:schemeClr val="accent3">
                    <a:lumMod val="75000"/>
                  </a:schemeClr>
                </a:solidFill>
                <a:latin typeface="Georgia" panose="02040502050405020303" charset="0"/>
                <a:cs typeface="Georgia" panose="02040502050405020303" charset="0"/>
              </a:rPr>
              <a:t>Фрукты и овощи (не более 10) помещаются в не прозрачные мешочки. Игроки по очереди кладут руку в мешочек, выбирают один плод, трогают его, называют и достают. Если ребенок угадывает правильно, то фрукт принадлежит ему. Если ошибается, то кладет его обратно в мешок. Выигрывает тот, у кого в конце игры наибольшее количество фруктов и овощей в корзинке.</a:t>
            </a:r>
            <a:br>
              <a:rPr lang="ru-RU" altLang="en-US" sz="1400" dirty="0">
                <a:solidFill>
                  <a:schemeClr val="accent3">
                    <a:lumMod val="75000"/>
                  </a:schemeClr>
                </a:solidFill>
                <a:latin typeface="Georgia" panose="02040502050405020303" charset="0"/>
                <a:cs typeface="Georgia" panose="02040502050405020303" charset="0"/>
              </a:rPr>
            </a:br>
            <a:r>
              <a:rPr lang="ru-RU" altLang="en-US" sz="1400" dirty="0">
                <a:solidFill>
                  <a:schemeClr val="accent3">
                    <a:lumMod val="75000"/>
                  </a:schemeClr>
                </a:solidFill>
                <a:latin typeface="Georgia" panose="02040502050405020303" charset="0"/>
                <a:cs typeface="Georgia" panose="02040502050405020303" charset="0"/>
              </a:rPr>
              <a:t>Данная игра с "тактильным мешочком" развивает </a:t>
            </a:r>
            <a:r>
              <a:rPr lang="ru-RU" altLang="en-US" sz="1400" dirty="0" err="1">
                <a:solidFill>
                  <a:schemeClr val="accent3">
                    <a:lumMod val="75000"/>
                  </a:schemeClr>
                </a:solidFill>
                <a:latin typeface="Georgia" panose="02040502050405020303" charset="0"/>
                <a:cs typeface="Georgia" panose="02040502050405020303" charset="0"/>
              </a:rPr>
              <a:t>сенсорику</a:t>
            </a:r>
            <a:r>
              <a:rPr lang="ru-RU" altLang="en-US" sz="1400" dirty="0">
                <a:solidFill>
                  <a:schemeClr val="accent3">
                    <a:lumMod val="75000"/>
                  </a:schemeClr>
                </a:solidFill>
                <a:latin typeface="Georgia" panose="02040502050405020303" charset="0"/>
                <a:cs typeface="Georgia" panose="02040502050405020303" charset="0"/>
              </a:rPr>
              <a:t>, память и моторику.</a:t>
            </a:r>
          </a:p>
          <a:p>
            <a:pPr>
              <a:buFont typeface="Wingdings" panose="05000000000000000000" charset="0"/>
            </a:pPr>
            <a:r>
              <a:rPr lang="ru-RU" altLang="en-US" sz="1400" b="1" u="sng" dirty="0" smtClean="0">
                <a:solidFill>
                  <a:schemeClr val="accent3">
                    <a:lumMod val="75000"/>
                  </a:schemeClr>
                </a:solidFill>
                <a:latin typeface="Georgia" panose="02040502050405020303" charset="0"/>
                <a:cs typeface="Georgia" panose="02040502050405020303" charset="0"/>
              </a:rPr>
              <a:t>«</a:t>
            </a:r>
            <a:r>
              <a:rPr lang="ru-RU" altLang="en-US" sz="1400" b="1" u="sng" dirty="0">
                <a:solidFill>
                  <a:schemeClr val="accent3">
                    <a:lumMod val="75000"/>
                  </a:schemeClr>
                </a:solidFill>
                <a:latin typeface="Georgia" panose="02040502050405020303" charset="0"/>
                <a:cs typeface="Georgia" panose="02040502050405020303" charset="0"/>
              </a:rPr>
              <a:t>Резка фруктов  и овощей.  Игра Чем Пахнет?»</a:t>
            </a:r>
            <a:br>
              <a:rPr lang="ru-RU" altLang="en-US" sz="1400" b="1" u="sng" dirty="0">
                <a:solidFill>
                  <a:schemeClr val="accent3">
                    <a:lumMod val="75000"/>
                  </a:schemeClr>
                </a:solidFill>
                <a:latin typeface="Georgia" panose="02040502050405020303" charset="0"/>
                <a:cs typeface="Georgia" panose="02040502050405020303" charset="0"/>
              </a:rPr>
            </a:br>
            <a:r>
              <a:rPr lang="ru-RU" altLang="en-US" sz="1400" dirty="0">
                <a:solidFill>
                  <a:schemeClr val="accent3">
                    <a:lumMod val="75000"/>
                  </a:schemeClr>
                </a:solidFill>
                <a:latin typeface="Georgia" panose="02040502050405020303" charset="0"/>
                <a:cs typeface="Georgia" panose="02040502050405020303" charset="0"/>
              </a:rPr>
              <a:t>Игра развивает координацию, тренирует кисти и пальцы и учит ассоциировать движения рук. </a:t>
            </a:r>
            <a:r>
              <a:rPr lang="ru-RU" altLang="en-US" sz="1400" dirty="0" smtClean="0">
                <a:solidFill>
                  <a:schemeClr val="accent3">
                    <a:lumMod val="75000"/>
                  </a:schemeClr>
                </a:solidFill>
                <a:latin typeface="Georgia" panose="02040502050405020303" charset="0"/>
                <a:cs typeface="Georgia" panose="02040502050405020303" charset="0"/>
              </a:rPr>
              <a:t>Помогают </a:t>
            </a:r>
            <a:r>
              <a:rPr lang="ru-RU" altLang="en-US" sz="1400" dirty="0">
                <a:solidFill>
                  <a:schemeClr val="accent3">
                    <a:lumMod val="75000"/>
                  </a:schemeClr>
                </a:solidFill>
                <a:latin typeface="Georgia" panose="02040502050405020303" charset="0"/>
                <a:cs typeface="Georgia" panose="02040502050405020303" charset="0"/>
              </a:rPr>
              <a:t>совместному общению мамы и ребенка, обогащению словаря.</a:t>
            </a:r>
          </a:p>
          <a:p>
            <a:pPr>
              <a:buFont typeface="Wingdings" panose="05000000000000000000" charset="0"/>
            </a:pPr>
            <a:endParaRPr lang="ru-RU" altLang="en-US" sz="1400" b="1" u="sng" dirty="0">
              <a:solidFill>
                <a:schemeClr val="accent3">
                  <a:lumMod val="75000"/>
                </a:schemeClr>
              </a:solidFill>
              <a:latin typeface="Georgia" panose="02040502050405020303" charset="0"/>
              <a:cs typeface="Georgia" panose="02040502050405020303" charset="0"/>
            </a:endParaRPr>
          </a:p>
        </p:txBody>
      </p:sp>
      <p:pic>
        <p:nvPicPr>
          <p:cNvPr id="2"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4282" y="142852"/>
            <a:ext cx="2428892" cy="4318689"/>
          </a:xfrm>
          <a:prstGeom prst="rect">
            <a:avLst/>
          </a:prstGeom>
          <a:ln w="38100">
            <a:solidFill>
              <a:schemeClr val="accent3"/>
            </a:solidFill>
          </a:ln>
        </p:spPr>
      </p:pic>
      <p:sp>
        <p:nvSpPr>
          <p:cNvPr id="4" name="Прямоугольник 3"/>
          <p:cNvSpPr/>
          <p:nvPr/>
        </p:nvSpPr>
        <p:spPr>
          <a:xfrm>
            <a:off x="142844" y="4643446"/>
            <a:ext cx="8786874" cy="2031325"/>
          </a:xfrm>
          <a:prstGeom prst="rect">
            <a:avLst/>
          </a:prstGeom>
        </p:spPr>
        <p:txBody>
          <a:bodyPr wrap="square">
            <a:spAutoFit/>
          </a:bodyPr>
          <a:lstStyle/>
          <a:p>
            <a:pPr>
              <a:buFont typeface="Wingdings" panose="05000000000000000000" charset="0"/>
            </a:pPr>
            <a:r>
              <a:rPr lang="ru-RU" altLang="en-US" sz="1400" b="1" u="sng" dirty="0" smtClean="0">
                <a:solidFill>
                  <a:schemeClr val="accent3">
                    <a:lumMod val="75000"/>
                  </a:schemeClr>
                </a:solidFill>
                <a:latin typeface="Georgia" panose="02040502050405020303" charset="0"/>
                <a:cs typeface="Georgia" panose="02040502050405020303" charset="0"/>
              </a:rPr>
              <a:t>Овощи  и фрукты, как реквизиты  для настольных театров.</a:t>
            </a:r>
            <a:br>
              <a:rPr lang="ru-RU" altLang="en-US" sz="1400" b="1" u="sng" dirty="0" smtClean="0">
                <a:solidFill>
                  <a:schemeClr val="accent3">
                    <a:lumMod val="75000"/>
                  </a:schemeClr>
                </a:solidFill>
                <a:latin typeface="Georgia" panose="02040502050405020303" charset="0"/>
                <a:cs typeface="Georgia" panose="02040502050405020303" charset="0"/>
              </a:rPr>
            </a:br>
            <a:r>
              <a:rPr lang="ru-RU" altLang="en-US" sz="1400" dirty="0" smtClean="0">
                <a:solidFill>
                  <a:schemeClr val="accent3">
                    <a:lumMod val="75000"/>
                  </a:schemeClr>
                </a:solidFill>
                <a:latin typeface="Georgia" panose="02040502050405020303" charset="0"/>
                <a:cs typeface="Georgia" panose="02040502050405020303" charset="0"/>
              </a:rPr>
              <a:t>В сказке "Репка" можно воссоздать целую ферму,   используя не только репу, но и другие овощи. Визуальные образы можно подготовить и для инсценировки белорусской сказки "Пых". Дед, Бабка и его внучка Аленка по очереди собирают репу   в огороде. В огороде жарко и тихо, только пчелы жужжат да комары. Главный   герой   проходит мимо свеклы, потом моркови, потом капусты. Он   наклоняется, чтобы сорвать корнеплод, но кто-то вдруг кричит: "</a:t>
            </a:r>
            <a:r>
              <a:rPr lang="ru-RU" altLang="en-US" sz="1400" dirty="0" err="1" smtClean="0">
                <a:solidFill>
                  <a:schemeClr val="accent3">
                    <a:lumMod val="75000"/>
                  </a:schemeClr>
                </a:solidFill>
                <a:latin typeface="Georgia" panose="02040502050405020303" charset="0"/>
                <a:cs typeface="Georgia" panose="02040502050405020303" charset="0"/>
              </a:rPr>
              <a:t>Пых-пых-пых-пшшш</a:t>
            </a:r>
            <a:r>
              <a:rPr lang="ru-RU" altLang="en-US" sz="1400" dirty="0" smtClean="0">
                <a:solidFill>
                  <a:schemeClr val="accent3">
                    <a:lumMod val="75000"/>
                  </a:schemeClr>
                </a:solidFill>
                <a:latin typeface="Georgia" panose="02040502050405020303" charset="0"/>
                <a:cs typeface="Georgia" panose="02040502050405020303" charset="0"/>
              </a:rPr>
              <a:t>". Дедушка испугался и убежал. Бабушка тоже испугалась и не принесла ничего. Аленка не испугалась, заглянула за репку и увидела только одного ежика. Она забрала ежика домой и репку с собой.</a:t>
            </a:r>
            <a:br>
              <a:rPr lang="ru-RU" altLang="en-US" sz="1400" dirty="0" smtClean="0">
                <a:solidFill>
                  <a:schemeClr val="accent3">
                    <a:lumMod val="75000"/>
                  </a:schemeClr>
                </a:solidFill>
                <a:latin typeface="Georgia" panose="02040502050405020303" charset="0"/>
                <a:cs typeface="Georgia" panose="02040502050405020303" charset="0"/>
              </a:rPr>
            </a:br>
            <a:r>
              <a:rPr lang="ru-RU" altLang="en-US" sz="1400" dirty="0" smtClean="0">
                <a:solidFill>
                  <a:schemeClr val="accent3">
                    <a:lumMod val="75000"/>
                  </a:schemeClr>
                </a:solidFill>
                <a:latin typeface="Georgia" panose="02040502050405020303" charset="0"/>
                <a:cs typeface="Georgia" panose="02040502050405020303" charset="0"/>
              </a:rPr>
              <a:t>Веселое общение на кухне.</a:t>
            </a:r>
            <a:endParaRPr lang="ru-RU" altLang="en-US" sz="1400" dirty="0">
              <a:solidFill>
                <a:schemeClr val="accent3">
                  <a:lumMod val="75000"/>
                </a:schemeClr>
              </a:solidFill>
              <a:latin typeface="Georgia" panose="02040502050405020303" charset="0"/>
              <a:cs typeface="Georgia" panose="02040502050405020303"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14282" y="142852"/>
            <a:ext cx="8715436" cy="3250565"/>
          </a:xfrm>
        </p:spPr>
        <p:txBody>
          <a:bodyPr/>
          <a:lstStyle/>
          <a:p>
            <a:pPr algn="l">
              <a:buFont typeface="Wingdings" panose="05000000000000000000" charset="0"/>
            </a:pPr>
            <a:r>
              <a:rPr lang="ru-RU" altLang="en-US" sz="1400" b="1" u="sng" dirty="0" smtClean="0">
                <a:solidFill>
                  <a:schemeClr val="accent3">
                    <a:lumMod val="75000"/>
                  </a:schemeClr>
                </a:solidFill>
                <a:effectLst/>
                <a:latin typeface="Georgia" panose="02040502050405020303" charset="0"/>
                <a:cs typeface="Georgia" panose="02040502050405020303" charset="0"/>
                <a:sym typeface="+mn-ea"/>
              </a:rPr>
              <a:t>«Крупа  в ложке»</a:t>
            </a:r>
            <a:r>
              <a:rPr lang="ru-RU" altLang="en-US" sz="1400" dirty="0" smtClean="0">
                <a:solidFill>
                  <a:schemeClr val="accent3">
                    <a:lumMod val="75000"/>
                  </a:schemeClr>
                </a:solidFill>
                <a:effectLst/>
                <a:latin typeface="Georgia" panose="02040502050405020303" charset="0"/>
                <a:cs typeface="Georgia" panose="02040502050405020303" charset="0"/>
                <a:sym typeface="+mn-ea"/>
              </a:rPr>
              <a:t/>
            </a:r>
            <a:br>
              <a:rPr lang="ru-RU" altLang="en-US" sz="1400" dirty="0" smtClean="0">
                <a:solidFill>
                  <a:schemeClr val="accent3">
                    <a:lumMod val="75000"/>
                  </a:schemeClr>
                </a:solidFill>
                <a:effectLst/>
                <a:latin typeface="Georgia" panose="02040502050405020303" charset="0"/>
                <a:cs typeface="Georgia" panose="02040502050405020303" charset="0"/>
                <a:sym typeface="+mn-ea"/>
              </a:rPr>
            </a:br>
            <a:r>
              <a:rPr lang="ru-RU" altLang="en-US" sz="1400" dirty="0" smtClean="0">
                <a:solidFill>
                  <a:schemeClr val="accent3">
                    <a:lumMod val="75000"/>
                  </a:schemeClr>
                </a:solidFill>
                <a:effectLst/>
                <a:latin typeface="Georgia" panose="02040502050405020303" charset="0"/>
                <a:cs typeface="Georgia" panose="02040502050405020303" charset="0"/>
                <a:sym typeface="+mn-ea"/>
              </a:rPr>
              <a:t>совершенствовать навык брать ложкой крупу из плоской тарелки, переносить её на небольшое расстояние и класть в стаканчик.</a:t>
            </a:r>
            <a:br>
              <a:rPr lang="ru-RU" altLang="en-US" sz="1400" dirty="0" smtClean="0">
                <a:solidFill>
                  <a:schemeClr val="accent3">
                    <a:lumMod val="75000"/>
                  </a:schemeClr>
                </a:solidFill>
                <a:effectLst/>
                <a:latin typeface="Georgia" panose="02040502050405020303" charset="0"/>
                <a:cs typeface="Georgia" panose="02040502050405020303" charset="0"/>
                <a:sym typeface="+mn-ea"/>
              </a:rPr>
            </a:br>
            <a:r>
              <a:rPr lang="ru-RU" altLang="en-US" sz="1400" dirty="0" smtClean="0">
                <a:solidFill>
                  <a:schemeClr val="accent3">
                    <a:lumMod val="75000"/>
                  </a:schemeClr>
                </a:solidFill>
                <a:effectLst/>
                <a:latin typeface="Georgia" panose="02040502050405020303" charset="0"/>
                <a:cs typeface="Georgia" panose="02040502050405020303" charset="0"/>
                <a:sym typeface="+mn-ea"/>
              </a:rPr>
              <a:t/>
            </a:r>
            <a:br>
              <a:rPr lang="ru-RU" altLang="en-US" sz="1400" dirty="0" smtClean="0">
                <a:solidFill>
                  <a:schemeClr val="accent3">
                    <a:lumMod val="75000"/>
                  </a:schemeClr>
                </a:solidFill>
                <a:effectLst/>
                <a:latin typeface="Georgia" panose="02040502050405020303" charset="0"/>
                <a:cs typeface="Georgia" panose="02040502050405020303" charset="0"/>
                <a:sym typeface="+mn-ea"/>
              </a:rPr>
            </a:br>
            <a:r>
              <a:rPr lang="ru-RU" altLang="en-US" sz="1400" b="1" u="sng" dirty="0" smtClean="0">
                <a:solidFill>
                  <a:schemeClr val="accent3">
                    <a:lumMod val="75000"/>
                  </a:schemeClr>
                </a:solidFill>
                <a:effectLst/>
                <a:latin typeface="Georgia" panose="02040502050405020303" charset="0"/>
                <a:cs typeface="Georgia" panose="02040502050405020303" charset="0"/>
                <a:sym typeface="+mn-ea"/>
              </a:rPr>
              <a:t>«Просеивание»</a:t>
            </a:r>
            <a:r>
              <a:rPr lang="ru-RU" altLang="en-US" sz="1400" dirty="0" smtClean="0">
                <a:solidFill>
                  <a:schemeClr val="accent3">
                    <a:lumMod val="75000"/>
                  </a:schemeClr>
                </a:solidFill>
                <a:effectLst/>
                <a:latin typeface="Georgia" panose="02040502050405020303" charset="0"/>
                <a:cs typeface="Georgia" panose="02040502050405020303" charset="0"/>
                <a:sym typeface="+mn-ea"/>
              </a:rPr>
              <a:t> </a:t>
            </a:r>
            <a:br>
              <a:rPr lang="ru-RU" altLang="en-US" sz="1400" dirty="0" smtClean="0">
                <a:solidFill>
                  <a:schemeClr val="accent3">
                    <a:lumMod val="75000"/>
                  </a:schemeClr>
                </a:solidFill>
                <a:effectLst/>
                <a:latin typeface="Georgia" panose="02040502050405020303" charset="0"/>
                <a:cs typeface="Georgia" panose="02040502050405020303" charset="0"/>
                <a:sym typeface="+mn-ea"/>
              </a:rPr>
            </a:br>
            <a:r>
              <a:rPr lang="ru-RU" altLang="en-US" sz="1400" dirty="0" smtClean="0">
                <a:solidFill>
                  <a:schemeClr val="accent3">
                    <a:lumMod val="75000"/>
                  </a:schemeClr>
                </a:solidFill>
                <a:effectLst/>
                <a:latin typeface="Georgia" panose="02040502050405020303" charset="0"/>
                <a:cs typeface="Georgia" panose="02040502050405020303" charset="0"/>
                <a:sym typeface="+mn-ea"/>
              </a:rPr>
              <a:t>Заранее перемешайте манку с фасолью .Дайте возможность ребенку самому просеивать смесь с помощью сита и дуршлага .</a:t>
            </a:r>
            <a:br>
              <a:rPr lang="ru-RU" altLang="en-US" sz="1400" dirty="0" smtClean="0">
                <a:solidFill>
                  <a:schemeClr val="accent3">
                    <a:lumMod val="75000"/>
                  </a:schemeClr>
                </a:solidFill>
                <a:effectLst/>
                <a:latin typeface="Georgia" panose="02040502050405020303" charset="0"/>
                <a:cs typeface="Georgia" panose="02040502050405020303" charset="0"/>
                <a:sym typeface="+mn-ea"/>
              </a:rPr>
            </a:br>
            <a:r>
              <a:rPr lang="ru-RU" altLang="en-US" sz="1400" dirty="0" smtClean="0">
                <a:solidFill>
                  <a:schemeClr val="accent3">
                    <a:lumMod val="75000"/>
                  </a:schemeClr>
                </a:solidFill>
                <a:effectLst/>
                <a:latin typeface="Georgia" panose="02040502050405020303" charset="0"/>
                <a:cs typeface="Georgia" panose="02040502050405020303" charset="0"/>
                <a:sym typeface="+mn-ea"/>
              </a:rPr>
              <a:t/>
            </a:r>
            <a:br>
              <a:rPr lang="ru-RU" altLang="en-US" sz="1400" dirty="0" smtClean="0">
                <a:solidFill>
                  <a:schemeClr val="accent3">
                    <a:lumMod val="75000"/>
                  </a:schemeClr>
                </a:solidFill>
                <a:effectLst/>
                <a:latin typeface="Georgia" panose="02040502050405020303" charset="0"/>
                <a:cs typeface="Georgia" panose="02040502050405020303" charset="0"/>
                <a:sym typeface="+mn-ea"/>
              </a:rPr>
            </a:br>
            <a:r>
              <a:rPr lang="ru-RU" altLang="en-US" sz="1400" b="1" u="sng" dirty="0" smtClean="0">
                <a:solidFill>
                  <a:schemeClr val="accent3">
                    <a:lumMod val="75000"/>
                  </a:schemeClr>
                </a:solidFill>
                <a:effectLst/>
                <a:latin typeface="Georgia" panose="02040502050405020303" charset="0"/>
                <a:cs typeface="Georgia" panose="02040502050405020303" charset="0"/>
                <a:sym typeface="+mn-ea"/>
              </a:rPr>
              <a:t>«Самая длинная, самая короткая»</a:t>
            </a:r>
            <a:r>
              <a:rPr lang="ru-RU" altLang="en-US" sz="1400" dirty="0" smtClean="0">
                <a:solidFill>
                  <a:schemeClr val="accent3">
                    <a:lumMod val="75000"/>
                  </a:schemeClr>
                </a:solidFill>
                <a:effectLst/>
                <a:latin typeface="Georgia" panose="02040502050405020303" charset="0"/>
                <a:cs typeface="Georgia" panose="02040502050405020303" charset="0"/>
                <a:sym typeface="+mn-ea"/>
              </a:rPr>
              <a:t> </a:t>
            </a:r>
            <a:br>
              <a:rPr lang="ru-RU" altLang="en-US" sz="1400" dirty="0" smtClean="0">
                <a:solidFill>
                  <a:schemeClr val="accent3">
                    <a:lumMod val="75000"/>
                  </a:schemeClr>
                </a:solidFill>
                <a:effectLst/>
                <a:latin typeface="Georgia" panose="02040502050405020303" charset="0"/>
                <a:cs typeface="Georgia" panose="02040502050405020303" charset="0"/>
                <a:sym typeface="+mn-ea"/>
              </a:rPr>
            </a:br>
            <a:r>
              <a:rPr lang="ru-RU" altLang="en-US" sz="1400" dirty="0" smtClean="0">
                <a:solidFill>
                  <a:schemeClr val="accent3">
                    <a:lumMod val="75000"/>
                  </a:schemeClr>
                </a:solidFill>
                <a:effectLst/>
                <a:latin typeface="Georgia" panose="02040502050405020303" charset="0"/>
                <a:cs typeface="Georgia" panose="02040502050405020303" charset="0"/>
                <a:sym typeface="+mn-ea"/>
              </a:rPr>
              <a:t>Разложите с ребенком ложки от самой короткой до самой длинной. </a:t>
            </a:r>
            <a:br>
              <a:rPr lang="ru-RU" altLang="en-US" sz="1400" dirty="0" smtClean="0">
                <a:solidFill>
                  <a:schemeClr val="accent3">
                    <a:lumMod val="75000"/>
                  </a:schemeClr>
                </a:solidFill>
                <a:effectLst/>
                <a:latin typeface="Georgia" panose="02040502050405020303" charset="0"/>
                <a:cs typeface="Georgia" panose="02040502050405020303" charset="0"/>
                <a:sym typeface="+mn-ea"/>
              </a:rPr>
            </a:br>
            <a:r>
              <a:rPr lang="ru-RU" altLang="en-US" sz="1400" dirty="0" smtClean="0">
                <a:solidFill>
                  <a:schemeClr val="accent3">
                    <a:lumMod val="75000"/>
                  </a:schemeClr>
                </a:solidFill>
                <a:effectLst/>
                <a:latin typeface="Georgia" panose="02040502050405020303" charset="0"/>
                <a:cs typeface="Georgia" panose="02040502050405020303" charset="0"/>
                <a:sym typeface="+mn-ea"/>
              </a:rPr>
              <a:t/>
            </a:r>
            <a:br>
              <a:rPr lang="ru-RU" altLang="en-US" sz="1400" dirty="0" smtClean="0">
                <a:solidFill>
                  <a:schemeClr val="accent3">
                    <a:lumMod val="75000"/>
                  </a:schemeClr>
                </a:solidFill>
                <a:effectLst/>
                <a:latin typeface="Georgia" panose="02040502050405020303" charset="0"/>
                <a:cs typeface="Georgia" panose="02040502050405020303" charset="0"/>
                <a:sym typeface="+mn-ea"/>
              </a:rPr>
            </a:br>
            <a:r>
              <a:rPr lang="ru-RU" altLang="en-US" sz="1400" b="1" u="sng" dirty="0" smtClean="0">
                <a:solidFill>
                  <a:schemeClr val="accent3">
                    <a:lumMod val="75000"/>
                  </a:schemeClr>
                </a:solidFill>
                <a:effectLst/>
                <a:latin typeface="Georgia" panose="02040502050405020303" charset="0"/>
                <a:cs typeface="Georgia" panose="02040502050405020303" charset="0"/>
                <a:sym typeface="+mn-ea"/>
              </a:rPr>
              <a:t>« Перенеси воду решетом» « Переливание» </a:t>
            </a:r>
            <a:r>
              <a:rPr lang="ru-RU" altLang="en-US" sz="1400" dirty="0" smtClean="0">
                <a:solidFill>
                  <a:schemeClr val="accent3">
                    <a:lumMod val="75000"/>
                  </a:schemeClr>
                </a:solidFill>
                <a:effectLst/>
                <a:latin typeface="Georgia" panose="02040502050405020303" charset="0"/>
                <a:cs typeface="Georgia" panose="02040502050405020303" charset="0"/>
                <a:sym typeface="+mn-ea"/>
              </a:rPr>
              <a:t>Развитие тактильных ощущений. Знакомство со свойствами воды.</a:t>
            </a:r>
            <a:r>
              <a:rPr lang="ru-RU" altLang="en-US" sz="1400" dirty="0">
                <a:solidFill>
                  <a:schemeClr val="accent3">
                    <a:lumMod val="75000"/>
                  </a:schemeClr>
                </a:solidFill>
                <a:effectLst/>
                <a:latin typeface="Georgia" panose="02040502050405020303" charset="0"/>
                <a:cs typeface="Georgia" panose="02040502050405020303" charset="0"/>
                <a:sym typeface="+mn-ea"/>
              </a:rPr>
              <a:t>сказке "Репка" «Крупа  в ложке»</a:t>
            </a:r>
            <a:br>
              <a:rPr lang="ru-RU" altLang="en-US" sz="1400" dirty="0">
                <a:solidFill>
                  <a:schemeClr val="accent3">
                    <a:lumMod val="75000"/>
                  </a:schemeClr>
                </a:solidFill>
                <a:effectLst/>
                <a:latin typeface="Georgia" panose="02040502050405020303" charset="0"/>
                <a:cs typeface="Georgia" panose="02040502050405020303" charset="0"/>
                <a:sym typeface="+mn-ea"/>
              </a:rPr>
            </a:br>
            <a:r>
              <a:rPr lang="ru-RU" altLang="en-US" sz="1400" dirty="0">
                <a:solidFill>
                  <a:schemeClr val="accent3">
                    <a:lumMod val="75000"/>
                  </a:schemeClr>
                </a:solidFill>
                <a:effectLst/>
                <a:latin typeface="Georgia" panose="02040502050405020303" charset="0"/>
                <a:cs typeface="Georgia" panose="02040502050405020303" charset="0"/>
                <a:sym typeface="+mn-ea"/>
              </a:rPr>
              <a:t>совершенствовать навык брать ложкой крупу из плоской тарелки, переносить её на небольшое расстояние и класть в стаканчик.</a:t>
            </a:r>
            <a:br>
              <a:rPr lang="ru-RU" altLang="en-US" sz="1400" dirty="0">
                <a:solidFill>
                  <a:schemeClr val="accent3">
                    <a:lumMod val="75000"/>
                  </a:schemeClr>
                </a:solidFill>
                <a:effectLst/>
                <a:latin typeface="Georgia" panose="02040502050405020303" charset="0"/>
                <a:cs typeface="Georgia" panose="02040502050405020303" charset="0"/>
                <a:sym typeface="+mn-ea"/>
              </a:rPr>
            </a:br>
            <a:r>
              <a:rPr lang="ru-RU" altLang="en-US" sz="1400" dirty="0">
                <a:solidFill>
                  <a:schemeClr val="accent3">
                    <a:lumMod val="75000"/>
                  </a:schemeClr>
                </a:solidFill>
                <a:effectLst/>
                <a:latin typeface="Georgia" panose="02040502050405020303" charset="0"/>
                <a:cs typeface="Georgia" panose="02040502050405020303" charset="0"/>
                <a:sym typeface="+mn-ea"/>
              </a:rPr>
              <a:t> </a:t>
            </a:r>
          </a:p>
        </p:txBody>
      </p:sp>
      <p:pic>
        <p:nvPicPr>
          <p:cNvPr id="7" name="Рисунок 4"/>
          <p:cNvPicPr>
            <a:picLocks noGrp="1" noChangeAspect="1"/>
          </p:cNvPicPr>
          <p:nvPr>
            <p:ph sz="half" idx="1"/>
          </p:nvPr>
        </p:nvPicPr>
        <p:blipFill>
          <a:blip r:embed="rId2">
            <a:extLst>
              <a:ext uri="{28A0092B-C50C-407E-A947-70E740481C1C}">
                <a14:useLocalDpi xmlns:a14="http://schemas.microsoft.com/office/drawing/2010/main" xmlns="" val="0"/>
              </a:ext>
            </a:extLst>
          </a:blip>
          <a:srcRect r="-1347" b="32548"/>
          <a:stretch>
            <a:fillRect/>
          </a:stretch>
        </p:blipFill>
        <p:spPr>
          <a:xfrm>
            <a:off x="3286116" y="3429000"/>
            <a:ext cx="2143140" cy="2841311"/>
          </a:xfrm>
          <a:prstGeom prst="rect">
            <a:avLst/>
          </a:prstGeom>
          <a:ln w="38100">
            <a:solidFill>
              <a:schemeClr val="accent3"/>
            </a:solidFill>
          </a:ln>
        </p:spPr>
      </p:pic>
      <p:pic>
        <p:nvPicPr>
          <p:cNvPr id="10" name="Объект 3"/>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l="1522" t="10171" r="2295" b="21409"/>
          <a:stretch>
            <a:fillRect/>
          </a:stretch>
        </p:blipFill>
        <p:spPr>
          <a:xfrm>
            <a:off x="6042568" y="3429000"/>
            <a:ext cx="2208315" cy="2857520"/>
          </a:xfrm>
          <a:prstGeom prst="rect">
            <a:avLst/>
          </a:prstGeom>
          <a:ln w="38100">
            <a:solidFill>
              <a:schemeClr val="accent3"/>
            </a:solidFill>
          </a:ln>
        </p:spPr>
      </p:pic>
      <p:pic>
        <p:nvPicPr>
          <p:cNvPr id="13" name="Рисунок 6"/>
          <p:cNvPicPr>
            <a:picLocks noChangeAspect="1"/>
          </p:cNvPicPr>
          <p:nvPr/>
        </p:nvPicPr>
        <p:blipFill>
          <a:blip r:embed="rId4" cstate="print">
            <a:extLst>
              <a:ext uri="{28A0092B-C50C-407E-A947-70E740481C1C}">
                <a14:useLocalDpi xmlns:a14="http://schemas.microsoft.com/office/drawing/2010/main" xmlns="" val="0"/>
              </a:ext>
            </a:extLst>
          </a:blip>
          <a:srcRect l="3261" b="14292"/>
          <a:stretch>
            <a:fillRect/>
          </a:stretch>
        </p:blipFill>
        <p:spPr>
          <a:xfrm>
            <a:off x="428596" y="3429000"/>
            <a:ext cx="2071702" cy="2827598"/>
          </a:xfrm>
          <a:prstGeom prst="rect">
            <a:avLst/>
          </a:prstGeom>
          <a:ln w="38100">
            <a:solidFill>
              <a:schemeClr val="accent3"/>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500034" y="3357562"/>
            <a:ext cx="7715304" cy="3186430"/>
          </a:xfrm>
        </p:spPr>
        <p:txBody>
          <a:bodyPr/>
          <a:lstStyle/>
          <a:p>
            <a:pPr algn="l">
              <a:buFont typeface="Wingdings" panose="05000000000000000000" charset="0"/>
            </a:pPr>
            <a:r>
              <a:rPr lang="ru-RU" altLang="en-US" sz="1400" b="1" u="sng" dirty="0" smtClean="0">
                <a:solidFill>
                  <a:schemeClr val="accent3">
                    <a:lumMod val="75000"/>
                  </a:schemeClr>
                </a:solidFill>
                <a:latin typeface="Georgia" panose="02040502050405020303" charset="0"/>
                <a:cs typeface="Georgia" panose="02040502050405020303" charset="0"/>
                <a:sym typeface="+mn-ea"/>
              </a:rPr>
              <a:t>«Сокровища» </a:t>
            </a:r>
            <a:r>
              <a:rPr lang="ru-RU" altLang="en-US" sz="1400" dirty="0" smtClean="0">
                <a:solidFill>
                  <a:schemeClr val="accent3">
                    <a:lumMod val="75000"/>
                  </a:schemeClr>
                </a:solidFill>
                <a:latin typeface="Georgia" panose="02040502050405020303" charset="0"/>
                <a:cs typeface="Georgia" panose="02040502050405020303" charset="0"/>
                <a:sym typeface="+mn-ea"/>
              </a:rPr>
              <a:t/>
            </a:r>
            <a:br>
              <a:rPr lang="ru-RU" altLang="en-US" sz="1400" dirty="0" smtClean="0">
                <a:solidFill>
                  <a:schemeClr val="accent3">
                    <a:lumMod val="75000"/>
                  </a:schemeClr>
                </a:solidFill>
                <a:latin typeface="Georgia" panose="02040502050405020303" charset="0"/>
                <a:cs typeface="Georgia" panose="02040502050405020303" charset="0"/>
                <a:sym typeface="+mn-ea"/>
              </a:rPr>
            </a:br>
            <a:r>
              <a:rPr lang="ru-RU" altLang="en-US" sz="1400" dirty="0" smtClean="0">
                <a:solidFill>
                  <a:schemeClr val="accent3">
                    <a:lumMod val="75000"/>
                  </a:schemeClr>
                </a:solidFill>
                <a:latin typeface="Georgia" panose="02040502050405020303" charset="0"/>
                <a:cs typeface="Georgia" panose="02040502050405020303" charset="0"/>
                <a:sym typeface="+mn-ea"/>
              </a:rPr>
              <a:t>Закопайте </a:t>
            </a:r>
            <a:r>
              <a:rPr lang="ru-RU" altLang="en-US" sz="1400" dirty="0">
                <a:solidFill>
                  <a:schemeClr val="accent3">
                    <a:lumMod val="75000"/>
                  </a:schemeClr>
                </a:solidFill>
                <a:latin typeface="Georgia" panose="02040502050405020303" charset="0"/>
                <a:cs typeface="Georgia" panose="02040502050405020303" charset="0"/>
                <a:sym typeface="+mn-ea"/>
              </a:rPr>
              <a:t>в макаронах какие-нибудь мелкие игрушки, и предложить ребёнку найти их.</a:t>
            </a:r>
            <a:br>
              <a:rPr lang="ru-RU" altLang="en-US" sz="1400" dirty="0">
                <a:solidFill>
                  <a:schemeClr val="accent3">
                    <a:lumMod val="75000"/>
                  </a:schemeClr>
                </a:solidFill>
                <a:latin typeface="Georgia" panose="02040502050405020303" charset="0"/>
                <a:cs typeface="Georgia" panose="02040502050405020303" charset="0"/>
                <a:sym typeface="+mn-ea"/>
              </a:rPr>
            </a:br>
            <a:r>
              <a:rPr lang="ru-RU" altLang="en-US" sz="1400" dirty="0">
                <a:solidFill>
                  <a:schemeClr val="accent3">
                    <a:lumMod val="75000"/>
                  </a:schemeClr>
                </a:solidFill>
                <a:latin typeface="Georgia" panose="02040502050405020303" charset="0"/>
                <a:cs typeface="Georgia" panose="02040502050405020303" charset="0"/>
                <a:sym typeface="+mn-ea"/>
              </a:rPr>
              <a:t/>
            </a:r>
            <a:br>
              <a:rPr lang="ru-RU" altLang="en-US" sz="1400" dirty="0">
                <a:solidFill>
                  <a:schemeClr val="accent3">
                    <a:lumMod val="75000"/>
                  </a:schemeClr>
                </a:solidFill>
                <a:latin typeface="Georgia" panose="02040502050405020303" charset="0"/>
                <a:cs typeface="Georgia" panose="02040502050405020303" charset="0"/>
                <a:sym typeface="+mn-ea"/>
              </a:rPr>
            </a:br>
            <a:r>
              <a:rPr lang="ru-RU" altLang="en-US" sz="1400" b="1" u="sng" dirty="0" smtClean="0">
                <a:solidFill>
                  <a:schemeClr val="accent3">
                    <a:lumMod val="75000"/>
                  </a:schemeClr>
                </a:solidFill>
                <a:latin typeface="Georgia" panose="02040502050405020303" charset="0"/>
                <a:cs typeface="Georgia" panose="02040502050405020303" charset="0"/>
                <a:sym typeface="+mn-ea"/>
              </a:rPr>
              <a:t>«Золушка»</a:t>
            </a:r>
            <a:r>
              <a:rPr lang="ru-RU" altLang="en-US" sz="1400" dirty="0" smtClean="0">
                <a:solidFill>
                  <a:schemeClr val="accent3">
                    <a:lumMod val="75000"/>
                  </a:schemeClr>
                </a:solidFill>
                <a:latin typeface="Georgia" panose="02040502050405020303" charset="0"/>
                <a:cs typeface="Georgia" panose="02040502050405020303" charset="0"/>
                <a:sym typeface="+mn-ea"/>
              </a:rPr>
              <a:t> </a:t>
            </a:r>
            <a:br>
              <a:rPr lang="ru-RU" altLang="en-US" sz="1400" dirty="0" smtClean="0">
                <a:solidFill>
                  <a:schemeClr val="accent3">
                    <a:lumMod val="75000"/>
                  </a:schemeClr>
                </a:solidFill>
                <a:latin typeface="Georgia" panose="02040502050405020303" charset="0"/>
                <a:cs typeface="Georgia" panose="02040502050405020303" charset="0"/>
                <a:sym typeface="+mn-ea"/>
              </a:rPr>
            </a:br>
            <a:r>
              <a:rPr lang="ru-RU" altLang="en-US" sz="1400" dirty="0" smtClean="0">
                <a:solidFill>
                  <a:schemeClr val="accent3">
                    <a:lumMod val="75000"/>
                  </a:schemeClr>
                </a:solidFill>
                <a:latin typeface="Georgia" panose="02040502050405020303" charset="0"/>
                <a:cs typeface="Georgia" panose="02040502050405020303" charset="0"/>
                <a:sym typeface="+mn-ea"/>
              </a:rPr>
              <a:t>Насыпаете макароны, фасоль, крупы </a:t>
            </a:r>
            <a:r>
              <a:rPr lang="ru-RU" altLang="en-US" sz="1400" dirty="0">
                <a:solidFill>
                  <a:schemeClr val="accent3">
                    <a:lumMod val="75000"/>
                  </a:schemeClr>
                </a:solidFill>
                <a:latin typeface="Georgia" panose="02040502050405020303" charset="0"/>
                <a:cs typeface="Georgia" panose="02040502050405020303" charset="0"/>
                <a:sym typeface="+mn-ea"/>
              </a:rPr>
              <a:t>в посудину, можно разных видов, и предлагаете ребёнку, просто помешать их руками, закопать руки, </a:t>
            </a:r>
            <a:r>
              <a:rPr lang="ru-RU" altLang="en-US" sz="1400" dirty="0" smtClean="0">
                <a:solidFill>
                  <a:schemeClr val="accent3">
                    <a:lumMod val="75000"/>
                  </a:schemeClr>
                </a:solidFill>
                <a:latin typeface="Georgia" panose="02040502050405020303" charset="0"/>
                <a:cs typeface="Georgia" panose="02040502050405020303" charset="0"/>
                <a:sym typeface="+mn-ea"/>
              </a:rPr>
              <a:t>по пересыпать макароны, фасоль</a:t>
            </a:r>
            <a:r>
              <a:rPr lang="ru-RU" altLang="en-US" sz="1400" dirty="0">
                <a:solidFill>
                  <a:schemeClr val="accent3">
                    <a:lumMod val="75000"/>
                  </a:schemeClr>
                </a:solidFill>
                <a:latin typeface="Georgia" panose="02040502050405020303" charset="0"/>
                <a:cs typeface="Georgia" panose="02040502050405020303" charset="0"/>
                <a:sym typeface="+mn-ea"/>
              </a:rPr>
              <a:t>, крупы  из рук в посудину. Кстати, попробуйте и сами. Это занятие успокаивает) Своеобразный массаж рук. </a:t>
            </a:r>
            <a:br>
              <a:rPr lang="ru-RU" altLang="en-US" sz="1400" dirty="0">
                <a:solidFill>
                  <a:schemeClr val="accent3">
                    <a:lumMod val="75000"/>
                  </a:schemeClr>
                </a:solidFill>
                <a:latin typeface="Georgia" panose="02040502050405020303" charset="0"/>
                <a:cs typeface="Georgia" panose="02040502050405020303" charset="0"/>
                <a:sym typeface="+mn-ea"/>
              </a:rPr>
            </a:br>
            <a:r>
              <a:rPr lang="ru-RU" altLang="en-US" sz="1400" dirty="0">
                <a:solidFill>
                  <a:schemeClr val="accent3">
                    <a:lumMod val="75000"/>
                  </a:schemeClr>
                </a:solidFill>
                <a:latin typeface="Georgia" panose="02040502050405020303" charset="0"/>
                <a:cs typeface="Georgia" panose="02040502050405020303" charset="0"/>
                <a:sym typeface="+mn-ea"/>
              </a:rPr>
              <a:t>Пересыпаем из одних стаканчиков в другие, в тарелку, и немного на пол. В конце игры - совместная уборка</a:t>
            </a:r>
            <a:r>
              <a:rPr lang="ru-RU" altLang="en-US" sz="1400" dirty="0" smtClean="0">
                <a:solidFill>
                  <a:schemeClr val="accent3">
                    <a:lumMod val="75000"/>
                  </a:schemeClr>
                </a:solidFill>
                <a:latin typeface="Georgia" panose="02040502050405020303" charset="0"/>
                <a:cs typeface="Georgia" panose="02040502050405020303" charset="0"/>
                <a:sym typeface="+mn-ea"/>
              </a:rPr>
              <a:t>.</a:t>
            </a:r>
            <a:br>
              <a:rPr lang="ru-RU" altLang="en-US" sz="1400" dirty="0" smtClean="0">
                <a:solidFill>
                  <a:schemeClr val="accent3">
                    <a:lumMod val="75000"/>
                  </a:schemeClr>
                </a:solidFill>
                <a:latin typeface="Georgia" panose="02040502050405020303" charset="0"/>
                <a:cs typeface="Georgia" panose="02040502050405020303" charset="0"/>
                <a:sym typeface="+mn-ea"/>
              </a:rPr>
            </a:br>
            <a:r>
              <a:rPr lang="ru-RU" altLang="en-US" sz="1400" dirty="0" smtClean="0">
                <a:solidFill>
                  <a:schemeClr val="accent3">
                    <a:lumMod val="75000"/>
                  </a:schemeClr>
                </a:solidFill>
                <a:latin typeface="Georgia" panose="02040502050405020303" charset="0"/>
                <a:cs typeface="Georgia" panose="02040502050405020303" charset="0"/>
                <a:sym typeface="+mn-ea"/>
              </a:rPr>
              <a:t/>
            </a:r>
            <a:br>
              <a:rPr lang="ru-RU" altLang="en-US" sz="1400" dirty="0" smtClean="0">
                <a:solidFill>
                  <a:schemeClr val="accent3">
                    <a:lumMod val="75000"/>
                  </a:schemeClr>
                </a:solidFill>
                <a:latin typeface="Georgia" panose="02040502050405020303" charset="0"/>
                <a:cs typeface="Georgia" panose="02040502050405020303" charset="0"/>
                <a:sym typeface="+mn-ea"/>
              </a:rPr>
            </a:br>
            <a:r>
              <a:rPr lang="ru-RU" altLang="en-US" sz="1400" b="1" u="sng" dirty="0" smtClean="0">
                <a:solidFill>
                  <a:schemeClr val="accent3">
                    <a:lumMod val="75000"/>
                  </a:schemeClr>
                </a:solidFill>
                <a:latin typeface="Georgia" panose="02040502050405020303" charset="0"/>
                <a:cs typeface="Georgia" panose="02040502050405020303" charset="0"/>
                <a:sym typeface="+mn-ea"/>
              </a:rPr>
              <a:t>«Сортировка»</a:t>
            </a:r>
            <a:r>
              <a:rPr lang="ru-RU" altLang="en-US" sz="1400" dirty="0" smtClean="0">
                <a:solidFill>
                  <a:schemeClr val="accent3">
                    <a:lumMod val="75000"/>
                  </a:schemeClr>
                </a:solidFill>
                <a:latin typeface="Georgia" panose="02040502050405020303" charset="0"/>
                <a:cs typeface="Georgia" panose="02040502050405020303" charset="0"/>
                <a:sym typeface="+mn-ea"/>
              </a:rPr>
              <a:t> </a:t>
            </a:r>
            <a:br>
              <a:rPr lang="ru-RU" altLang="en-US" sz="1400" dirty="0" smtClean="0">
                <a:solidFill>
                  <a:schemeClr val="accent3">
                    <a:lumMod val="75000"/>
                  </a:schemeClr>
                </a:solidFill>
                <a:latin typeface="Georgia" panose="02040502050405020303" charset="0"/>
                <a:cs typeface="Georgia" panose="02040502050405020303" charset="0"/>
                <a:sym typeface="+mn-ea"/>
              </a:rPr>
            </a:br>
            <a:r>
              <a:rPr lang="ru-RU" altLang="en-US" sz="1400" dirty="0" smtClean="0">
                <a:solidFill>
                  <a:schemeClr val="accent3">
                    <a:lumMod val="75000"/>
                  </a:schemeClr>
                </a:solidFill>
                <a:latin typeface="Georgia" panose="02040502050405020303" charset="0"/>
                <a:cs typeface="Georgia" panose="02040502050405020303" charset="0"/>
                <a:sym typeface="+mn-ea"/>
              </a:rPr>
              <a:t>Переберите с ребенком фасоль, макароны отсортируйте  по величине , цвету,  виду.</a:t>
            </a:r>
            <a:br>
              <a:rPr lang="ru-RU" altLang="en-US" sz="1400" dirty="0" smtClean="0">
                <a:solidFill>
                  <a:schemeClr val="accent3">
                    <a:lumMod val="75000"/>
                  </a:schemeClr>
                </a:solidFill>
                <a:latin typeface="Georgia" panose="02040502050405020303" charset="0"/>
                <a:cs typeface="Georgia" panose="02040502050405020303" charset="0"/>
                <a:sym typeface="+mn-ea"/>
              </a:rPr>
            </a:br>
            <a:endParaRPr lang="ru-RU" altLang="en-US" sz="1400" dirty="0" smtClean="0">
              <a:solidFill>
                <a:schemeClr val="accent3">
                  <a:lumMod val="75000"/>
                </a:schemeClr>
              </a:solidFill>
              <a:latin typeface="Georgia" panose="02040502050405020303" charset="0"/>
              <a:cs typeface="Georgia" panose="02040502050405020303" charset="0"/>
              <a:sym typeface="+mn-ea"/>
            </a:endParaRPr>
          </a:p>
        </p:txBody>
      </p:sp>
      <p:pic>
        <p:nvPicPr>
          <p:cNvPr id="5" name="Рисунок 6"/>
          <p:cNvPicPr>
            <a:picLocks noGrp="1" noChangeAspect="1"/>
          </p:cNvPicPr>
          <p:nvPr>
            <p:ph sz="half" idx="1"/>
          </p:nvPr>
        </p:nvPicPr>
        <p:blipFill>
          <a:blip r:embed="rId2">
            <a:extLst>
              <a:ext uri="{28A0092B-C50C-407E-A947-70E740481C1C}">
                <a14:useLocalDpi xmlns:a14="http://schemas.microsoft.com/office/drawing/2010/main" xmlns="" val="0"/>
              </a:ext>
            </a:extLst>
          </a:blip>
          <a:srcRect r="1896" b="13454"/>
          <a:stretch>
            <a:fillRect/>
          </a:stretch>
        </p:blipFill>
        <p:spPr>
          <a:xfrm>
            <a:off x="642910" y="214290"/>
            <a:ext cx="2077668" cy="3013076"/>
          </a:xfrm>
          <a:prstGeom prst="rect">
            <a:avLst/>
          </a:prstGeom>
          <a:ln w="38100">
            <a:solidFill>
              <a:schemeClr val="accent3"/>
            </a:solidFill>
          </a:ln>
        </p:spPr>
      </p:pic>
      <p:pic>
        <p:nvPicPr>
          <p:cNvPr id="8" name="Рисунок 4"/>
          <p:cNvPicPr>
            <a:picLocks noGrp="1" noChangeAspect="1"/>
          </p:cNvPicPr>
          <p:nvPr>
            <p:ph sz="half" idx="2"/>
          </p:nvPr>
        </p:nvPicPr>
        <p:blipFill>
          <a:blip r:embed="rId3">
            <a:extLst>
              <a:ext uri="{28A0092B-C50C-407E-A947-70E740481C1C}">
                <a14:useLocalDpi xmlns:a14="http://schemas.microsoft.com/office/drawing/2010/main" xmlns="" val="0"/>
              </a:ext>
            </a:extLst>
          </a:blip>
          <a:srcRect t="9749" b="22074"/>
          <a:stretch>
            <a:fillRect/>
          </a:stretch>
        </p:blipFill>
        <p:spPr>
          <a:xfrm>
            <a:off x="3357554" y="214290"/>
            <a:ext cx="2415523" cy="3000396"/>
          </a:xfrm>
          <a:prstGeom prst="rect">
            <a:avLst/>
          </a:prstGeom>
          <a:ln w="38100">
            <a:solidFill>
              <a:schemeClr val="accent3"/>
            </a:solidFill>
          </a:ln>
        </p:spPr>
      </p:pic>
      <p:pic>
        <p:nvPicPr>
          <p:cNvPr id="12" name="Объект 3"/>
          <p:cNvPicPr>
            <a:picLocks noGrp="1"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00826" y="285728"/>
            <a:ext cx="1902445" cy="2919934"/>
          </a:xfrm>
          <a:prstGeom prst="rect">
            <a:avLst/>
          </a:prstGeom>
          <a:ln w="38100">
            <a:solidFill>
              <a:schemeClr val="accent3"/>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5675324" cy="5374005"/>
          </a:xfrm>
        </p:spPr>
        <p:txBody>
          <a:bodyPr/>
          <a:lstStyle/>
          <a:p>
            <a:pPr algn="l"/>
            <a:r>
              <a:rPr lang="ru-RU" sz="1400" b="1" u="sng" dirty="0">
                <a:solidFill>
                  <a:schemeClr val="accent3">
                    <a:lumMod val="75000"/>
                  </a:schemeClr>
                </a:solidFill>
                <a:latin typeface="Georgia" panose="02040502050405020303" charset="0"/>
                <a:cs typeface="Georgia" panose="02040502050405020303" charset="0"/>
                <a:sym typeface="+mn-ea"/>
              </a:rPr>
              <a:t>«Выложи дорожку на манке» </a:t>
            </a:r>
            <a:br>
              <a:rPr lang="ru-RU" sz="1400" b="1" u="sng" dirty="0">
                <a:solidFill>
                  <a:schemeClr val="accent3">
                    <a:lumMod val="75000"/>
                  </a:schemeClr>
                </a:solidFill>
                <a:latin typeface="Georgia" panose="02040502050405020303" charset="0"/>
                <a:cs typeface="Georgia" panose="02040502050405020303" charset="0"/>
                <a:sym typeface="+mn-ea"/>
              </a:rPr>
            </a:br>
            <a:r>
              <a:rPr lang="ru-RU" sz="1400" dirty="0">
                <a:solidFill>
                  <a:schemeClr val="accent3">
                    <a:lumMod val="75000"/>
                  </a:schemeClr>
                </a:solidFill>
                <a:latin typeface="Georgia" panose="02040502050405020303" charset="0"/>
                <a:cs typeface="Georgia" panose="02040502050405020303" charset="0"/>
                <a:sym typeface="+mn-ea"/>
              </a:rPr>
              <a:t>Жираф решил отправиться на северный полюс в гости к белому медведю. Но как ему найти дорогу</a:t>
            </a:r>
            <a:r>
              <a:rPr lang="ru-RU" sz="1400" dirty="0" smtClean="0">
                <a:solidFill>
                  <a:schemeClr val="accent3">
                    <a:lumMod val="75000"/>
                  </a:schemeClr>
                </a:solidFill>
                <a:latin typeface="Georgia" panose="02040502050405020303" charset="0"/>
                <a:cs typeface="Georgia" panose="02040502050405020303" charset="0"/>
                <a:sym typeface="+mn-ea"/>
              </a:rPr>
              <a:t>?</a:t>
            </a:r>
            <a:br>
              <a:rPr lang="ru-RU" sz="1400" dirty="0" smtClean="0">
                <a:solidFill>
                  <a:schemeClr val="accent3">
                    <a:lumMod val="75000"/>
                  </a:schemeClr>
                </a:solidFill>
                <a:latin typeface="Georgia" panose="02040502050405020303" charset="0"/>
                <a:cs typeface="Georgia" panose="02040502050405020303" charset="0"/>
                <a:sym typeface="+mn-ea"/>
              </a:rPr>
            </a:br>
            <a:r>
              <a:rPr lang="ru-RU" sz="1400" dirty="0">
                <a:solidFill>
                  <a:schemeClr val="accent3">
                    <a:lumMod val="75000"/>
                  </a:schemeClr>
                </a:solidFill>
                <a:latin typeface="Georgia" panose="02040502050405020303" charset="0"/>
                <a:cs typeface="Georgia" panose="02040502050405020303" charset="0"/>
                <a:sym typeface="+mn-ea"/>
              </a:rPr>
              <a:t>"Отыщи пиратские сокровища на </a:t>
            </a:r>
            <a:r>
              <a:rPr lang="ru-RU" sz="1400" dirty="0" smtClean="0">
                <a:solidFill>
                  <a:schemeClr val="accent3">
                    <a:lumMod val="75000"/>
                  </a:schemeClr>
                </a:solidFill>
                <a:latin typeface="Georgia" panose="02040502050405020303" charset="0"/>
                <a:cs typeface="Georgia" panose="02040502050405020303" charset="0"/>
                <a:sym typeface="+mn-ea"/>
              </a:rPr>
              <a:t>дне   океана«  океан из манки</a:t>
            </a:r>
            <a:r>
              <a:rPr lang="ru-RU" sz="1400" dirty="0">
                <a:solidFill>
                  <a:schemeClr val="accent3">
                    <a:lumMod val="75000"/>
                  </a:schemeClr>
                </a:solidFill>
                <a:latin typeface="Georgia" panose="02040502050405020303" charset="0"/>
                <a:cs typeface="Georgia" panose="02040502050405020303" charset="0"/>
                <a:sym typeface="+mn-ea"/>
              </a:rPr>
              <a:t>. </a:t>
            </a:r>
            <a:br>
              <a:rPr lang="ru-RU" sz="1400" dirty="0">
                <a:solidFill>
                  <a:schemeClr val="accent3">
                    <a:lumMod val="75000"/>
                  </a:schemeClr>
                </a:solidFill>
                <a:latin typeface="Georgia" panose="02040502050405020303" charset="0"/>
                <a:cs typeface="Georgia" panose="02040502050405020303" charset="0"/>
                <a:sym typeface="+mn-ea"/>
              </a:rPr>
            </a:br>
            <a:r>
              <a:rPr lang="ru-RU" sz="1400" dirty="0" smtClean="0">
                <a:solidFill>
                  <a:schemeClr val="accent3">
                    <a:lumMod val="75000"/>
                  </a:schemeClr>
                </a:solidFill>
                <a:latin typeface="Georgia" panose="02040502050405020303" charset="0"/>
                <a:cs typeface="Georgia" panose="02040502050405020303" charset="0"/>
                <a:sym typeface="+mn-ea"/>
              </a:rPr>
              <a:t/>
            </a:r>
            <a:br>
              <a:rPr lang="ru-RU" sz="1400" dirty="0" smtClean="0">
                <a:solidFill>
                  <a:schemeClr val="accent3">
                    <a:lumMod val="75000"/>
                  </a:schemeClr>
                </a:solidFill>
                <a:latin typeface="Georgia" panose="02040502050405020303" charset="0"/>
                <a:cs typeface="Georgia" panose="02040502050405020303" charset="0"/>
                <a:sym typeface="+mn-ea"/>
              </a:rPr>
            </a:br>
            <a:r>
              <a:rPr lang="ru-RU" sz="1400" b="1" u="sng" dirty="0" smtClean="0">
                <a:solidFill>
                  <a:schemeClr val="accent3">
                    <a:lumMod val="75000"/>
                  </a:schemeClr>
                </a:solidFill>
                <a:latin typeface="Georgia" panose="02040502050405020303" charset="0"/>
                <a:cs typeface="Georgia" panose="02040502050405020303" charset="0"/>
                <a:sym typeface="+mn-ea"/>
              </a:rPr>
              <a:t>«</a:t>
            </a:r>
            <a:r>
              <a:rPr lang="ru-RU" sz="1400" b="1" u="sng" dirty="0">
                <a:solidFill>
                  <a:schemeClr val="accent3">
                    <a:lumMod val="75000"/>
                  </a:schemeClr>
                </a:solidFill>
                <a:latin typeface="Georgia" panose="02040502050405020303" charset="0"/>
                <a:cs typeface="Georgia" panose="02040502050405020303" charset="0"/>
                <a:sym typeface="+mn-ea"/>
              </a:rPr>
              <a:t>Рисуем манкой»</a:t>
            </a:r>
            <a:r>
              <a:rPr lang="ru-RU" sz="1400" dirty="0">
                <a:solidFill>
                  <a:schemeClr val="accent3">
                    <a:lumMod val="75000"/>
                  </a:schemeClr>
                </a:solidFill>
                <a:latin typeface="Georgia" panose="02040502050405020303" charset="0"/>
                <a:cs typeface="Georgia" panose="02040502050405020303" charset="0"/>
                <a:sym typeface="+mn-ea"/>
              </a:rPr>
              <a:t/>
            </a:r>
            <a:br>
              <a:rPr lang="ru-RU" sz="1400" dirty="0">
                <a:solidFill>
                  <a:schemeClr val="accent3">
                    <a:lumMod val="75000"/>
                  </a:schemeClr>
                </a:solidFill>
                <a:latin typeface="Georgia" panose="02040502050405020303" charset="0"/>
                <a:cs typeface="Georgia" panose="02040502050405020303" charset="0"/>
                <a:sym typeface="+mn-ea"/>
              </a:rPr>
            </a:br>
            <a:r>
              <a:rPr lang="ru-RU" sz="1400" dirty="0">
                <a:solidFill>
                  <a:schemeClr val="accent3">
                    <a:lumMod val="75000"/>
                  </a:schemeClr>
                </a:solidFill>
                <a:latin typeface="Georgia" panose="02040502050405020303" charset="0"/>
                <a:cs typeface="Georgia" panose="02040502050405020303" charset="0"/>
                <a:sym typeface="+mn-ea"/>
              </a:rPr>
              <a:t> Красим манку пищевым красителем или гуашью, после высыхания протираем через сито для однородной консистенции, пишем или рисуем на листе клеем-карандашом. Потом засыпаем лист слоем манки и начинается волшебство - сдуваем вместе и ссыпаем манку в тарелку - проявляется изображение. </a:t>
            </a:r>
            <a:br>
              <a:rPr lang="ru-RU" sz="1400" dirty="0">
                <a:solidFill>
                  <a:schemeClr val="accent3">
                    <a:lumMod val="75000"/>
                  </a:schemeClr>
                </a:solidFill>
                <a:latin typeface="Georgia" panose="02040502050405020303" charset="0"/>
                <a:cs typeface="Georgia" panose="02040502050405020303" charset="0"/>
                <a:sym typeface="+mn-ea"/>
              </a:rPr>
            </a:br>
            <a:r>
              <a:rPr lang="ru-RU" sz="1400" dirty="0" smtClean="0">
                <a:solidFill>
                  <a:schemeClr val="accent3">
                    <a:lumMod val="75000"/>
                  </a:schemeClr>
                </a:solidFill>
                <a:latin typeface="Georgia" panose="02040502050405020303" charset="0"/>
                <a:cs typeface="Georgia" panose="02040502050405020303" charset="0"/>
                <a:sym typeface="+mn-ea"/>
              </a:rPr>
              <a:t/>
            </a:r>
            <a:br>
              <a:rPr lang="ru-RU" sz="1400" dirty="0" smtClean="0">
                <a:solidFill>
                  <a:schemeClr val="accent3">
                    <a:lumMod val="75000"/>
                  </a:schemeClr>
                </a:solidFill>
                <a:latin typeface="Georgia" panose="02040502050405020303" charset="0"/>
                <a:cs typeface="Georgia" panose="02040502050405020303" charset="0"/>
                <a:sym typeface="+mn-ea"/>
              </a:rPr>
            </a:br>
            <a:r>
              <a:rPr lang="ru-RU" sz="1400" b="1" u="sng" dirty="0" smtClean="0">
                <a:solidFill>
                  <a:schemeClr val="accent3">
                    <a:lumMod val="75000"/>
                  </a:schemeClr>
                </a:solidFill>
                <a:latin typeface="Georgia" panose="02040502050405020303" charset="0"/>
                <a:cs typeface="Georgia" panose="02040502050405020303" charset="0"/>
                <a:sym typeface="+mn-ea"/>
              </a:rPr>
              <a:t>«Необыкновенные </a:t>
            </a:r>
            <a:r>
              <a:rPr lang="ru-RU" sz="1400" b="1" u="sng" dirty="0">
                <a:solidFill>
                  <a:schemeClr val="accent3">
                    <a:lumMod val="75000"/>
                  </a:schemeClr>
                </a:solidFill>
                <a:latin typeface="Georgia" panose="02040502050405020303" charset="0"/>
                <a:cs typeface="Georgia" panose="02040502050405020303" charset="0"/>
                <a:sym typeface="+mn-ea"/>
              </a:rPr>
              <a:t>следы</a:t>
            </a:r>
            <a:r>
              <a:rPr lang="ru-RU" sz="1400" b="1" u="sng" dirty="0" smtClean="0">
                <a:solidFill>
                  <a:schemeClr val="accent3">
                    <a:lumMod val="75000"/>
                  </a:schemeClr>
                </a:solidFill>
                <a:latin typeface="Georgia" panose="02040502050405020303" charset="0"/>
                <a:cs typeface="Georgia" panose="02040502050405020303" charset="0"/>
                <a:sym typeface="+mn-ea"/>
              </a:rPr>
              <a:t>» </a:t>
            </a:r>
            <a:r>
              <a:rPr lang="ru-RU" sz="1400" dirty="0" smtClean="0">
                <a:solidFill>
                  <a:schemeClr val="accent3">
                    <a:lumMod val="75000"/>
                  </a:schemeClr>
                </a:solidFill>
                <a:latin typeface="Georgia" panose="02040502050405020303" charset="0"/>
                <a:cs typeface="Georgia" panose="02040502050405020303" charset="0"/>
                <a:sym typeface="+mn-ea"/>
              </a:rPr>
              <a:t/>
            </a:r>
            <a:br>
              <a:rPr lang="ru-RU" sz="1400" dirty="0" smtClean="0">
                <a:solidFill>
                  <a:schemeClr val="accent3">
                    <a:lumMod val="75000"/>
                  </a:schemeClr>
                </a:solidFill>
                <a:latin typeface="Georgia" panose="02040502050405020303" charset="0"/>
                <a:cs typeface="Georgia" panose="02040502050405020303" charset="0"/>
                <a:sym typeface="+mn-ea"/>
              </a:rPr>
            </a:br>
            <a:r>
              <a:rPr lang="ru-RU" sz="1400" dirty="0" smtClean="0">
                <a:solidFill>
                  <a:schemeClr val="accent3">
                    <a:lumMod val="75000"/>
                  </a:schemeClr>
                </a:solidFill>
                <a:latin typeface="Georgia" panose="02040502050405020303" charset="0"/>
                <a:cs typeface="Georgia" panose="02040502050405020303" charset="0"/>
                <a:sym typeface="+mn-ea"/>
              </a:rPr>
              <a:t>Р</a:t>
            </a:r>
            <a:r>
              <a:rPr lang="ru-RU" sz="1400" dirty="0">
                <a:solidFill>
                  <a:schemeClr val="accent3">
                    <a:lumMod val="75000"/>
                  </a:schemeClr>
                </a:solidFill>
                <a:latin typeface="Georgia" panose="02040502050405020303" charset="0"/>
                <a:cs typeface="Georgia" panose="02040502050405020303" charset="0"/>
                <a:sym typeface="+mn-ea"/>
              </a:rPr>
              <a:t>азвитие тактильной чувствительности, воображения</a:t>
            </a:r>
            <a:r>
              <a:rPr lang="ru-RU" sz="1400" dirty="0" smtClean="0">
                <a:solidFill>
                  <a:schemeClr val="accent3">
                    <a:lumMod val="75000"/>
                  </a:schemeClr>
                </a:solidFill>
                <a:latin typeface="Georgia" panose="02040502050405020303" charset="0"/>
                <a:cs typeface="Georgia" panose="02040502050405020303" charset="0"/>
                <a:sym typeface="+mn-ea"/>
              </a:rPr>
              <a:t>.</a:t>
            </a:r>
            <a:br>
              <a:rPr lang="ru-RU" sz="1400" dirty="0" smtClean="0">
                <a:solidFill>
                  <a:schemeClr val="accent3">
                    <a:lumMod val="75000"/>
                  </a:schemeClr>
                </a:solidFill>
                <a:latin typeface="Georgia" panose="02040502050405020303" charset="0"/>
                <a:cs typeface="Georgia" panose="02040502050405020303" charset="0"/>
                <a:sym typeface="+mn-ea"/>
              </a:rPr>
            </a:br>
            <a:r>
              <a:rPr lang="ru-RU" sz="1400" dirty="0">
                <a:solidFill>
                  <a:schemeClr val="accent3">
                    <a:lumMod val="75000"/>
                  </a:schemeClr>
                </a:solidFill>
                <a:latin typeface="Georgia" panose="02040502050405020303" charset="0"/>
                <a:cs typeface="Georgia" panose="02040502050405020303" charset="0"/>
                <a:sym typeface="+mn-ea"/>
              </a:rPr>
              <a:t/>
            </a:r>
            <a:br>
              <a:rPr lang="ru-RU" sz="1400" dirty="0">
                <a:solidFill>
                  <a:schemeClr val="accent3">
                    <a:lumMod val="75000"/>
                  </a:schemeClr>
                </a:solidFill>
                <a:latin typeface="Georgia" panose="02040502050405020303" charset="0"/>
                <a:cs typeface="Georgia" panose="02040502050405020303" charset="0"/>
                <a:sym typeface="+mn-ea"/>
              </a:rPr>
            </a:br>
            <a:r>
              <a:rPr lang="ru-RU" sz="1400" b="1" u="sng" dirty="0">
                <a:solidFill>
                  <a:schemeClr val="accent3">
                    <a:lumMod val="75000"/>
                  </a:schemeClr>
                </a:solidFill>
                <a:latin typeface="Georgia" panose="02040502050405020303" charset="0"/>
                <a:cs typeface="Georgia" panose="02040502050405020303" charset="0"/>
                <a:sym typeface="+mn-ea"/>
              </a:rPr>
              <a:t>«Идут медвежата»</a:t>
            </a:r>
            <a:r>
              <a:rPr lang="ru-RU" sz="1400" dirty="0">
                <a:solidFill>
                  <a:schemeClr val="accent3">
                    <a:lumMod val="75000"/>
                  </a:schemeClr>
                </a:solidFill>
                <a:latin typeface="Georgia" panose="02040502050405020303" charset="0"/>
                <a:cs typeface="Georgia" panose="02040502050405020303" charset="0"/>
                <a:sym typeface="+mn-ea"/>
              </a:rPr>
              <a:t> —ребенок кулачками и ладонями с силой надавливает на манную крупу</a:t>
            </a:r>
            <a:r>
              <a:rPr lang="ru-RU" sz="1400" dirty="0" smtClean="0">
                <a:solidFill>
                  <a:schemeClr val="accent3">
                    <a:lumMod val="75000"/>
                  </a:schemeClr>
                </a:solidFill>
                <a:latin typeface="Georgia" panose="02040502050405020303" charset="0"/>
                <a:cs typeface="Georgia" panose="02040502050405020303" charset="0"/>
                <a:sym typeface="+mn-ea"/>
              </a:rPr>
              <a:t>.</a:t>
            </a:r>
            <a:br>
              <a:rPr lang="ru-RU" sz="1400" dirty="0" smtClean="0">
                <a:solidFill>
                  <a:schemeClr val="accent3">
                    <a:lumMod val="75000"/>
                  </a:schemeClr>
                </a:solidFill>
                <a:latin typeface="Georgia" panose="02040502050405020303" charset="0"/>
                <a:cs typeface="Georgia" panose="02040502050405020303" charset="0"/>
                <a:sym typeface="+mn-ea"/>
              </a:rPr>
            </a:br>
            <a:r>
              <a:rPr lang="ru-RU" sz="1400" dirty="0">
                <a:solidFill>
                  <a:schemeClr val="accent3">
                    <a:lumMod val="75000"/>
                  </a:schemeClr>
                </a:solidFill>
                <a:latin typeface="Georgia" panose="02040502050405020303" charset="0"/>
                <a:cs typeface="Georgia" panose="02040502050405020303" charset="0"/>
                <a:sym typeface="+mn-ea"/>
              </a:rPr>
              <a:t/>
            </a:r>
            <a:br>
              <a:rPr lang="ru-RU" sz="1400" dirty="0">
                <a:solidFill>
                  <a:schemeClr val="accent3">
                    <a:lumMod val="75000"/>
                  </a:schemeClr>
                </a:solidFill>
                <a:latin typeface="Georgia" panose="02040502050405020303" charset="0"/>
                <a:cs typeface="Georgia" panose="02040502050405020303" charset="0"/>
                <a:sym typeface="+mn-ea"/>
              </a:rPr>
            </a:br>
            <a:r>
              <a:rPr lang="ru-RU" sz="1400" b="1" u="sng" dirty="0">
                <a:solidFill>
                  <a:schemeClr val="accent3">
                    <a:lumMod val="75000"/>
                  </a:schemeClr>
                </a:solidFill>
                <a:latin typeface="Georgia" panose="02040502050405020303" charset="0"/>
                <a:cs typeface="Georgia" panose="02040502050405020303" charset="0"/>
                <a:sym typeface="+mn-ea"/>
              </a:rPr>
              <a:t>«Прыгают зайцы»</a:t>
            </a:r>
            <a:r>
              <a:rPr lang="ru-RU" sz="1400" dirty="0">
                <a:solidFill>
                  <a:schemeClr val="accent3">
                    <a:lumMod val="75000"/>
                  </a:schemeClr>
                </a:solidFill>
                <a:latin typeface="Georgia" panose="02040502050405020303" charset="0"/>
                <a:cs typeface="Georgia" panose="02040502050405020303" charset="0"/>
                <a:sym typeface="+mn-ea"/>
              </a:rPr>
              <a:t> —кончиками пальцев ребенок ударяет по поверхности манной крупы, двигаясь в разных направлениях</a:t>
            </a:r>
            <a:r>
              <a:rPr lang="ru-RU" sz="1400" dirty="0" smtClean="0">
                <a:solidFill>
                  <a:schemeClr val="accent3">
                    <a:lumMod val="75000"/>
                  </a:schemeClr>
                </a:solidFill>
                <a:latin typeface="Georgia" panose="02040502050405020303" charset="0"/>
                <a:cs typeface="Georgia" panose="02040502050405020303" charset="0"/>
                <a:sym typeface="+mn-ea"/>
              </a:rPr>
              <a:t>.</a:t>
            </a:r>
            <a:br>
              <a:rPr lang="ru-RU" sz="1400" dirty="0" smtClean="0">
                <a:solidFill>
                  <a:schemeClr val="accent3">
                    <a:lumMod val="75000"/>
                  </a:schemeClr>
                </a:solidFill>
                <a:latin typeface="Georgia" panose="02040502050405020303" charset="0"/>
                <a:cs typeface="Georgia" panose="02040502050405020303" charset="0"/>
                <a:sym typeface="+mn-ea"/>
              </a:rPr>
            </a:br>
            <a:r>
              <a:rPr lang="ru-RU" sz="1400" dirty="0">
                <a:solidFill>
                  <a:schemeClr val="accent3">
                    <a:lumMod val="75000"/>
                  </a:schemeClr>
                </a:solidFill>
                <a:latin typeface="Georgia" panose="02040502050405020303" charset="0"/>
                <a:cs typeface="Georgia" panose="02040502050405020303" charset="0"/>
                <a:sym typeface="+mn-ea"/>
              </a:rPr>
              <a:t/>
            </a:r>
            <a:br>
              <a:rPr lang="ru-RU" sz="1400" dirty="0">
                <a:solidFill>
                  <a:schemeClr val="accent3">
                    <a:lumMod val="75000"/>
                  </a:schemeClr>
                </a:solidFill>
                <a:latin typeface="Georgia" panose="02040502050405020303" charset="0"/>
                <a:cs typeface="Georgia" panose="02040502050405020303" charset="0"/>
                <a:sym typeface="+mn-ea"/>
              </a:rPr>
            </a:br>
            <a:r>
              <a:rPr lang="ru-RU" sz="1400" b="1" u="sng" dirty="0">
                <a:solidFill>
                  <a:schemeClr val="accent3">
                    <a:lumMod val="75000"/>
                  </a:schemeClr>
                </a:solidFill>
                <a:latin typeface="Georgia" panose="02040502050405020303" charset="0"/>
                <a:cs typeface="Georgia" panose="02040502050405020303" charset="0"/>
                <a:sym typeface="+mn-ea"/>
              </a:rPr>
              <a:t>«Ползут змейки»</a:t>
            </a:r>
            <a:r>
              <a:rPr lang="ru-RU" sz="1400" dirty="0">
                <a:solidFill>
                  <a:schemeClr val="accent3">
                    <a:lumMod val="75000"/>
                  </a:schemeClr>
                </a:solidFill>
                <a:latin typeface="Georgia" panose="02040502050405020303" charset="0"/>
                <a:cs typeface="Georgia" panose="02040502050405020303" charset="0"/>
                <a:sym typeface="+mn-ea"/>
              </a:rPr>
              <a:t> —ребенок расслабленными/напряженными пальцами рук делает поверхность манной крупы волнистой (в разных направлениях</a:t>
            </a:r>
            <a:r>
              <a:rPr lang="ru-RU" sz="1400" dirty="0" smtClean="0">
                <a:solidFill>
                  <a:schemeClr val="accent3">
                    <a:lumMod val="75000"/>
                  </a:schemeClr>
                </a:solidFill>
                <a:latin typeface="Georgia" panose="02040502050405020303" charset="0"/>
                <a:cs typeface="Georgia" panose="02040502050405020303" charset="0"/>
                <a:sym typeface="+mn-ea"/>
              </a:rPr>
              <a:t>).</a:t>
            </a:r>
            <a:r>
              <a:rPr lang="ru-RU" sz="1400" dirty="0">
                <a:solidFill>
                  <a:schemeClr val="accent3">
                    <a:lumMod val="75000"/>
                  </a:schemeClr>
                </a:solidFill>
                <a:latin typeface="Georgia" panose="02040502050405020303" charset="0"/>
                <a:cs typeface="Georgia" panose="02040502050405020303" charset="0"/>
                <a:sym typeface="+mn-ea"/>
              </a:rPr>
              <a:t/>
            </a:r>
            <a:br>
              <a:rPr lang="ru-RU" sz="1400" dirty="0">
                <a:solidFill>
                  <a:schemeClr val="accent3">
                    <a:lumMod val="75000"/>
                  </a:schemeClr>
                </a:solidFill>
                <a:latin typeface="Georgia" panose="02040502050405020303" charset="0"/>
                <a:cs typeface="Georgia" panose="02040502050405020303" charset="0"/>
                <a:sym typeface="+mn-ea"/>
              </a:rPr>
            </a:br>
            <a:endParaRPr lang="ru-RU" altLang="en-US" sz="1400" dirty="0">
              <a:solidFill>
                <a:schemeClr val="accent3">
                  <a:lumMod val="75000"/>
                </a:schemeClr>
              </a:solidFill>
              <a:latin typeface="Georgia" panose="02040502050405020303" charset="0"/>
              <a:cs typeface="Georgia" panose="02040502050405020303" charset="0"/>
              <a:sym typeface="+mn-ea"/>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r="3841" b="7730"/>
          <a:stretch>
            <a:fillRect/>
          </a:stretch>
        </p:blipFill>
        <p:spPr>
          <a:xfrm>
            <a:off x="6858016" y="214290"/>
            <a:ext cx="1928826" cy="2859743"/>
          </a:xfrm>
          <a:ln w="38100">
            <a:solidFill>
              <a:schemeClr val="accent3"/>
            </a:solidFill>
          </a:ln>
        </p:spPr>
      </p:pic>
      <p:pic>
        <p:nvPicPr>
          <p:cNvPr id="6" name="Содержимое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r="998" b="9329"/>
          <a:stretch>
            <a:fillRect/>
          </a:stretch>
        </p:blipFill>
        <p:spPr>
          <a:xfrm>
            <a:off x="6858016" y="3429000"/>
            <a:ext cx="1972106" cy="2715913"/>
          </a:xfrm>
          <a:prstGeom prst="rect">
            <a:avLst/>
          </a:prstGeom>
          <a:ln w="38100">
            <a:solidFill>
              <a:schemeClr val="accent3"/>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955"/>
            <a:ext cx="8229600" cy="6139180"/>
          </a:xfrm>
        </p:spPr>
        <p:txBody>
          <a:bodyPr/>
          <a:lstStyle/>
          <a:p>
            <a:r>
              <a:rPr lang="ru-RU" altLang="en-US" sz="2400">
                <a:solidFill>
                  <a:schemeClr val="accent6">
                    <a:lumMod val="60000"/>
                    <a:lumOff val="40000"/>
                  </a:schemeClr>
                </a:solidFill>
                <a:latin typeface="Georgia" panose="02040502050405020303" charset="0"/>
                <a:cs typeface="Georgia" panose="02040502050405020303" charset="0"/>
              </a:rPr>
              <a:t>Игры на кухне – это простой и интересный для детей способ развития мелкой моторики, мышления, речи, внимания, воображения. Такие игры относятся к «упражнениям в практической жизни». У детей они вызывают особый интерес, так все малыши хотят быть похожими на взрослых. Тот опыт, который ребенок получает, взаимодействуя с различными предметами из мира взрослых, чрезвычайно важен для его дальнейшего развития. Кухня –это обогащенная среда и свобода самовыражения – это то, что нужно каждому ребенку для гармоничного развития.</a:t>
            </a:r>
            <a:br>
              <a:rPr lang="ru-RU" altLang="en-US" sz="2400">
                <a:solidFill>
                  <a:schemeClr val="accent6">
                    <a:lumMod val="60000"/>
                    <a:lumOff val="40000"/>
                  </a:schemeClr>
                </a:solidFill>
                <a:latin typeface="Georgia" panose="02040502050405020303" charset="0"/>
                <a:cs typeface="Georgia" panose="02040502050405020303" charset="0"/>
              </a:rPr>
            </a:br>
            <a:r>
              <a:rPr lang="ru-RU" altLang="en-US" sz="2400">
                <a:solidFill>
                  <a:schemeClr val="accent6">
                    <a:lumMod val="60000"/>
                    <a:lumOff val="40000"/>
                  </a:schemeClr>
                </a:solidFill>
                <a:latin typeface="Georgia" panose="02040502050405020303" charset="0"/>
                <a:cs typeface="Georgia" panose="02040502050405020303" charset="0"/>
              </a:rPr>
              <a:t>Эти игры могут использовать родители и в повседневной жизни. </a:t>
            </a:r>
            <a:br>
              <a:rPr lang="ru-RU" altLang="en-US" sz="2400">
                <a:solidFill>
                  <a:schemeClr val="accent6">
                    <a:lumMod val="60000"/>
                    <a:lumOff val="40000"/>
                  </a:schemeClr>
                </a:solidFill>
                <a:latin typeface="Georgia" panose="02040502050405020303" charset="0"/>
                <a:cs typeface="Georgia" panose="02040502050405020303" charset="0"/>
              </a:rPr>
            </a:br>
            <a:r>
              <a:rPr lang="ru-RU" altLang="en-US" sz="2400">
                <a:solidFill>
                  <a:schemeClr val="accent6">
                    <a:lumMod val="60000"/>
                    <a:lumOff val="40000"/>
                  </a:schemeClr>
                </a:solidFill>
                <a:latin typeface="Georgia" panose="02040502050405020303" charset="0"/>
                <a:cs typeface="Georgia" panose="02040502050405020303" charset="0"/>
              </a:rPr>
              <a:t> Весёлых вам игр!!!</a:t>
            </a:r>
          </a:p>
        </p:txBody>
      </p:sp>
    </p:spTree>
  </p:cSld>
  <p:clrMapOvr>
    <a:masterClrMapping/>
  </p:clrMapOvr>
</p:sld>
</file>

<file path=ppt/theme/theme1.xml><?xml version="1.0" encoding="utf-8"?>
<a:theme xmlns:a="http://schemas.openxmlformats.org/drawingml/2006/main" name="Default Design">
  <a:themeElements>
    <a:clrScheme name="Phoenix">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11</TotalTime>
  <Words>482</Words>
  <Application>WPS Presentation</Application>
  <PresentationFormat>Экран (4:3)</PresentationFormat>
  <Paragraphs>51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Default Design</vt:lpstr>
      <vt:lpstr>Государственное бюджетное специализированное учреждение социального обслуживания «Областной реабилитационный центр  для детей- инвалидов «Надежда»</vt:lpstr>
      <vt:lpstr>Время на кухне может стать уникальной возможностью провести несколько драгоценных часов с детьми перед тем, как все соберутся к ужину и разойдутся для домашних занятий.  Можно провести массу игр и игровых упражнений.  Все виды деятельности подойдут для ваших детей.</vt:lpstr>
      <vt:lpstr>Слайд 3</vt:lpstr>
      <vt:lpstr>Слайд 4</vt:lpstr>
      <vt:lpstr>Слайд 5</vt:lpstr>
      <vt:lpstr>«Крупа  в ложке» совершенствовать навык брать ложкой крупу из плоской тарелки, переносить её на небольшое расстояние и класть в стаканчик.  «Просеивание»  Заранее перемешайте манку с фасолью .Дайте возможность ребенку самому просеивать смесь с помощью сита и дуршлага .  «Самая длинная, самая короткая»  Разложите с ребенком ложки от самой короткой до самой длинной.   « Перенеси воду решетом» « Переливание» Развитие тактильных ощущений. Знакомство со свойствами воды.сказке "Репка" «Крупа  в ложке» совершенствовать навык брать ложкой крупу из плоской тарелки, переносить её на небольшое расстояние и класть в стаканчик.  </vt:lpstr>
      <vt:lpstr>«Сокровища»  Закопайте в макаронах какие-нибудь мелкие игрушки, и предложить ребёнку найти их.  «Золушка»  Насыпаете макароны, фасоль, крупы в посудину, можно разных видов, и предлагаете ребёнку, просто помешать их руками, закопать руки, по пересыпать макароны, фасоль, крупы  из рук в посудину. Кстати, попробуйте и сами. Это занятие успокаивает) Своеобразный массаж рук.  Пересыпаем из одних стаканчиков в другие, в тарелку, и немного на пол. В конце игры - совместная уборка.  «Сортировка»  Переберите с ребенком фасоль, макароны отсортируйте  по величине , цвету,  виду. </vt:lpstr>
      <vt:lpstr>«Выложи дорожку на манке»  Жираф решил отправиться на северный полюс в гости к белому медведю. Но как ему найти дорогу? "Отыщи пиратские сокровища на дне   океана«  океан из манки.   «Рисуем манкой»  Красим манку пищевым красителем или гуашью, после высыхания протираем через сито для однородной консистенции, пишем или рисуем на листе клеем-карандашом. Потом засыпаем лист слоем манки и начинается волшебство - сдуваем вместе и ссыпаем манку в тарелку - проявляется изображение.   «Необыкновенные следы»  Развитие тактильной чувствительности, воображения.  «Идут медвежата» —ребенок кулачками и ладонями с силой надавливает на манную крупу.  «Прыгают зайцы» —кончиками пальцев ребенок ударяет по поверхности манной крупы, двигаясь в разных направлениях.  «Ползут змейки» —ребенок расслабленными/напряженными пальцами рук делает поверхность манной крупы волнистой (в разных направлениях). </vt:lpstr>
      <vt:lpstr>Игры на кухне – это простой и интересный для детей способ развития мелкой моторики, мышления, речи, внимания, воображения. Такие игры относятся к «упражнениям в практической жизни». У детей они вызывают особый интерес, так все малыши хотят быть похожими на взрослых. Тот опыт, который ребенок получает, взаимодействуя с различными предметами из мира взрослых, чрезвычайно важен для его дальнейшего развития. Кухня –это обогащенная среда и свобода самовыражения – это то, что нужно каждому ребенку для гармоничного развития. Эти игры могут использовать родители и в повседневной жизни.   Весёлых вам игр!!!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специализированное учреждение социального обслуживания «Областной реабилитационный центр для детей - инвалидов «Надежда»</dc:title>
  <dc:creator>Computer</dc:creator>
  <cp:lastModifiedBy>RTY</cp:lastModifiedBy>
  <cp:revision>20</cp:revision>
  <dcterms:created xsi:type="dcterms:W3CDTF">2024-11-11T17:38:00Z</dcterms:created>
  <dcterms:modified xsi:type="dcterms:W3CDTF">2025-03-18T07:48:42Z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E260CC7CFD374B299F0165E7EC3CA0B3_13</vt:lpwstr>
  </property>
  <property fmtid="{D5CDD505-2E9C-101B-9397-08002B2CF9AE}" pid="3" name="KSOProductBuildVer">
    <vt:lpwstr>1049-12.2.0.18283</vt:lpwstr>
  </property>
</Properties>
</file>